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60"/>
  </p:notesMasterIdLst>
  <p:sldIdLst>
    <p:sldId id="256" r:id="rId3"/>
    <p:sldId id="314" r:id="rId4"/>
    <p:sldId id="268" r:id="rId5"/>
    <p:sldId id="270"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345" r:id="rId22"/>
    <p:sldId id="288" r:id="rId23"/>
    <p:sldId id="334" r:id="rId24"/>
    <p:sldId id="258" r:id="rId25"/>
    <p:sldId id="330" r:id="rId26"/>
    <p:sldId id="329" r:id="rId27"/>
    <p:sldId id="291" r:id="rId28"/>
    <p:sldId id="292" r:id="rId29"/>
    <p:sldId id="260" r:id="rId30"/>
    <p:sldId id="312" r:id="rId31"/>
    <p:sldId id="315" r:id="rId32"/>
    <p:sldId id="261" r:id="rId33"/>
    <p:sldId id="294" r:id="rId34"/>
    <p:sldId id="295" r:id="rId35"/>
    <p:sldId id="318" r:id="rId36"/>
    <p:sldId id="321" r:id="rId37"/>
    <p:sldId id="296" r:id="rId38"/>
    <p:sldId id="263" r:id="rId39"/>
    <p:sldId id="264" r:id="rId40"/>
    <p:sldId id="310" r:id="rId41"/>
    <p:sldId id="335" r:id="rId42"/>
    <p:sldId id="336" r:id="rId43"/>
    <p:sldId id="337" r:id="rId44"/>
    <p:sldId id="298" r:id="rId45"/>
    <p:sldId id="299" r:id="rId46"/>
    <p:sldId id="301" r:id="rId47"/>
    <p:sldId id="302" r:id="rId48"/>
    <p:sldId id="303" r:id="rId49"/>
    <p:sldId id="323" r:id="rId50"/>
    <p:sldId id="338" r:id="rId51"/>
    <p:sldId id="341" r:id="rId52"/>
    <p:sldId id="339" r:id="rId53"/>
    <p:sldId id="343" r:id="rId54"/>
    <p:sldId id="324" r:id="rId55"/>
    <p:sldId id="305" r:id="rId56"/>
    <p:sldId id="325" r:id="rId57"/>
    <p:sldId id="331" r:id="rId58"/>
    <p:sldId id="309" r:id="rId5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7736"/>
    <a:srgbClr val="83A8D1"/>
    <a:srgbClr val="FFE593"/>
    <a:srgbClr val="00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p:restoredTop sz="94600"/>
  </p:normalViewPr>
  <p:slideViewPr>
    <p:cSldViewPr snapToGrid="0">
      <p:cViewPr varScale="1">
        <p:scale>
          <a:sx n="99" d="100"/>
          <a:sy n="99" d="100"/>
        </p:scale>
        <p:origin x="-31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B9AE7AE-017A-4D32-87FD-677E280DE58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ymbol zastępczy obrazu slajdu 1"/>
          <p:cNvSpPr>
            <a:spLocks noGrp="1" noRot="1" noChangeAspect="1"/>
          </p:cNvSpPr>
          <p:nvPr>
            <p:ph type="sldImg"/>
          </p:nvPr>
        </p:nvSpPr>
        <p:spPr>
          <a:ln/>
        </p:spPr>
      </p:sp>
      <p:sp>
        <p:nvSpPr>
          <p:cNvPr id="38914" name="Symbol zastępczy notatek 2"/>
          <p:cNvSpPr>
            <a:spLocks noGrp="1"/>
          </p:cNvSpPr>
          <p:nvPr>
            <p:ph type="body" idx="1"/>
          </p:nvPr>
        </p:nvSpPr>
        <p:spPr>
          <a:noFill/>
          <a:ln/>
        </p:spPr>
        <p:txBody>
          <a:bodyPr/>
          <a:lstStyle/>
          <a:p>
            <a:pPr eaLnBrk="1" hangingPunct="1"/>
            <a:endParaRPr lang="pl-PL" smtClean="0"/>
          </a:p>
        </p:txBody>
      </p:sp>
      <p:sp>
        <p:nvSpPr>
          <p:cNvPr id="38915" name="Symbol zastępczy numeru slajdu 3"/>
          <p:cNvSpPr>
            <a:spLocks noGrp="1"/>
          </p:cNvSpPr>
          <p:nvPr>
            <p:ph type="sldNum" sz="quarter" idx="5"/>
          </p:nvPr>
        </p:nvSpPr>
        <p:spPr>
          <a:noFill/>
        </p:spPr>
        <p:txBody>
          <a:bodyPr/>
          <a:lstStyle/>
          <a:p>
            <a:fld id="{9A4A6766-DFE2-4827-9E13-3DD9D6ABF459}" type="slidenum">
              <a:rPr lang="en-US" smtClean="0"/>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en-US"/>
              <a:t>Kliknij, aby edytować styl wzorca tytułu</a:t>
            </a:r>
          </a:p>
        </p:txBody>
      </p:sp>
      <p:sp>
        <p:nvSpPr>
          <p:cNvPr id="59395"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en-US"/>
              <a:t>Kliknij, aby edytować styl wzorca podtytułu</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F9D8E74-A546-4CE5-A77C-45458D4E7A1E}"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C0DEA3-A691-4229-835F-7B56FE859B8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7439025" y="274638"/>
            <a:ext cx="158115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2693988" y="274638"/>
            <a:ext cx="4592637"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BF5931-ACB9-4C71-A5E8-C15881FA2570}"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ajd tytułow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pl-PL" dirty="0"/>
          </a:p>
        </p:txBody>
      </p:sp>
      <p:sp>
        <p:nvSpPr>
          <p:cNvPr id="66563" name="Rectangle 3"/>
          <p:cNvSpPr>
            <a:spLocks noGrp="1" noChangeArrowheads="1"/>
          </p:cNvSpPr>
          <p:nvPr>
            <p:ph type="ctrTitle"/>
          </p:nvPr>
        </p:nvSpPr>
        <p:spPr>
          <a:xfrm>
            <a:off x="455613" y="2130425"/>
            <a:ext cx="7313612" cy="1470025"/>
          </a:xfrm>
        </p:spPr>
        <p:txBody>
          <a:bodyPr/>
          <a:lstStyle>
            <a:lvl1pPr>
              <a:defRPr/>
            </a:lvl1pPr>
          </a:lstStyle>
          <a:p>
            <a:r>
              <a:rPr lang="en-US"/>
              <a:t>Click to edit Master title style</a:t>
            </a:r>
          </a:p>
        </p:txBody>
      </p:sp>
      <p:sp>
        <p:nvSpPr>
          <p:cNvPr id="66564"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pPr>
              <a:defRPr/>
            </a:pPr>
            <a:fld id="{D0C3F749-B843-44B3-AC10-7F3E631409E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31F0A1B6-FF47-4A03-9131-FF7693CFA2E6}"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CC57FE0-D3F4-43F2-9538-464CFE48D0D6}"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204C203B-E96F-4AD2-9B12-0840157DF4B4}"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0EE30CAB-0BEA-42B4-B68E-A8A7D206AFB1}"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1F7A7E7-F408-4B25-BC7B-7FAD63D2F651}"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53A79DBD-791D-4EA2-B883-2F0E35FB0276}"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AA4535CF-17DC-4CE1-8C73-3D9C44DAE3B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4FEEBA3-282D-4A6A-9039-85D8CEF1A245}"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dirty="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DEE1257C-39DB-41E4-9668-E79B856BE97E}"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EF382F53-0585-4062-B466-97095F399E91}"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6225" y="274638"/>
            <a:ext cx="2055813"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5613" y="274638"/>
            <a:ext cx="6018212"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903DA13-48A7-428B-8D2E-747EA8A1E42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9F82E1-8385-4D3C-BB3D-22ADF2CBC522}"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C0A99B-35FE-4686-8081-304BA2A689E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73A8876-1039-49DF-8F81-691F863CE9E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4BD70D8-F953-447C-BE97-59980A9003E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7C95125-3CA3-4705-AD1B-53D89FE7E0C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DFF4A6-3474-4689-BEF6-22153DA3FEF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dirty="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496E24-4BD1-4411-98F1-7466150A549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Kliknij, aby edytować styl wzorca tytułu</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Kliknij, aby edytować style wzorca tekstu</a:t>
            </a:r>
          </a:p>
          <a:p>
            <a:pPr lvl="1"/>
            <a:r>
              <a:rPr lang="en-US" smtClean="0"/>
              <a:t>Drugi poziom</a:t>
            </a:r>
          </a:p>
          <a:p>
            <a:pPr lvl="2"/>
            <a:r>
              <a:rPr lang="en-US" smtClean="0"/>
              <a:t>Trzeci poziom</a:t>
            </a:r>
          </a:p>
          <a:p>
            <a:pPr lvl="3"/>
            <a:r>
              <a:rPr lang="en-US" smtClean="0"/>
              <a:t>Czwarty poziom</a:t>
            </a:r>
          </a:p>
          <a:p>
            <a:pPr lvl="4"/>
            <a:r>
              <a:rPr lang="en-US"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AD89491-58D6-40DA-8338-275C8560BCAD}"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67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cs typeface="Arial" charset="0"/>
        </a:defRPr>
      </a:lvl2pPr>
      <a:lvl3pPr algn="l" rtl="0" eaLnBrk="0" fontAlgn="base" hangingPunct="0">
        <a:spcBef>
          <a:spcPct val="0"/>
        </a:spcBef>
        <a:spcAft>
          <a:spcPct val="0"/>
        </a:spcAft>
        <a:buClr>
          <a:schemeClr val="tx1"/>
        </a:buClr>
        <a:defRPr sz="3200">
          <a:solidFill>
            <a:schemeClr val="tx1"/>
          </a:solidFill>
          <a:latin typeface="Arial" charset="0"/>
          <a:cs typeface="Arial" charset="0"/>
        </a:defRPr>
      </a:lvl3pPr>
      <a:lvl4pPr algn="l" rtl="0" eaLnBrk="0" fontAlgn="base" hangingPunct="0">
        <a:spcBef>
          <a:spcPct val="0"/>
        </a:spcBef>
        <a:spcAft>
          <a:spcPct val="0"/>
        </a:spcAft>
        <a:buClr>
          <a:schemeClr val="tx1"/>
        </a:buClr>
        <a:defRPr sz="3200">
          <a:solidFill>
            <a:schemeClr val="tx1"/>
          </a:solidFill>
          <a:latin typeface="Arial" charset="0"/>
          <a:cs typeface="Arial" charset="0"/>
        </a:defRPr>
      </a:lvl4pPr>
      <a:lvl5pPr algn="l" rtl="0" eaLnBrk="0" fontAlgn="base" hangingPunct="0">
        <a:spcBef>
          <a:spcPct val="0"/>
        </a:spcBef>
        <a:spcAft>
          <a:spcPct val="0"/>
        </a:spcAft>
        <a:buClr>
          <a:schemeClr val="tx1"/>
        </a:buClr>
        <a:defRPr sz="3200">
          <a:solidFill>
            <a:schemeClr val="tx1"/>
          </a:solidFill>
          <a:latin typeface="Arial" charset="0"/>
          <a:cs typeface="Arial" charset="0"/>
        </a:defRPr>
      </a:lvl5pPr>
      <a:lvl6pPr marL="457200" algn="l" rtl="0" fontAlgn="base">
        <a:spcBef>
          <a:spcPct val="0"/>
        </a:spcBef>
        <a:spcAft>
          <a:spcPct val="0"/>
        </a:spcAft>
        <a:buClr>
          <a:schemeClr val="tx1"/>
        </a:buClr>
        <a:defRPr sz="3200">
          <a:solidFill>
            <a:schemeClr val="tx1"/>
          </a:solidFill>
          <a:latin typeface="Arial" charset="0"/>
          <a:cs typeface="Arial" charset="0"/>
        </a:defRPr>
      </a:lvl6pPr>
      <a:lvl7pPr marL="914400" algn="l" rtl="0" fontAlgn="base">
        <a:spcBef>
          <a:spcPct val="0"/>
        </a:spcBef>
        <a:spcAft>
          <a:spcPct val="0"/>
        </a:spcAft>
        <a:buClr>
          <a:schemeClr val="tx1"/>
        </a:buClr>
        <a:defRPr sz="3200">
          <a:solidFill>
            <a:schemeClr val="tx1"/>
          </a:solidFill>
          <a:latin typeface="Arial" charset="0"/>
          <a:cs typeface="Arial" charset="0"/>
        </a:defRPr>
      </a:lvl7pPr>
      <a:lvl8pPr marL="1371600" algn="l" rtl="0" fontAlgn="base">
        <a:spcBef>
          <a:spcPct val="0"/>
        </a:spcBef>
        <a:spcAft>
          <a:spcPct val="0"/>
        </a:spcAft>
        <a:buClr>
          <a:schemeClr val="tx1"/>
        </a:buClr>
        <a:defRPr sz="3200">
          <a:solidFill>
            <a:schemeClr val="tx1"/>
          </a:solidFill>
          <a:latin typeface="Arial" charset="0"/>
          <a:cs typeface="Arial" charset="0"/>
        </a:defRPr>
      </a:lvl8pPr>
      <a:lvl9pPr marL="1828800" algn="l" rtl="0" fontAlgn="base">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cs typeface="+mn-cs"/>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cs typeface="+mn-cs"/>
        </a:defRPr>
      </a:lvl5pPr>
      <a:lvl6pPr marL="2514600" indent="-228600" algn="l" rtl="0" fontAlgn="base">
        <a:spcBef>
          <a:spcPct val="20000"/>
        </a:spcBef>
        <a:spcAft>
          <a:spcPct val="0"/>
        </a:spcAft>
        <a:buClr>
          <a:schemeClr val="tx1"/>
        </a:buClr>
        <a:buChar char="•"/>
        <a:defRPr sz="2400">
          <a:solidFill>
            <a:schemeClr val="tx1"/>
          </a:solidFill>
          <a:latin typeface="+mn-lt"/>
          <a:cs typeface="+mn-cs"/>
        </a:defRPr>
      </a:lvl6pPr>
      <a:lvl7pPr marL="2971800" indent="-228600" algn="l" rtl="0" fontAlgn="base">
        <a:spcBef>
          <a:spcPct val="20000"/>
        </a:spcBef>
        <a:spcAft>
          <a:spcPct val="0"/>
        </a:spcAft>
        <a:buClr>
          <a:schemeClr val="tx1"/>
        </a:buClr>
        <a:buChar char="•"/>
        <a:defRPr sz="2400">
          <a:solidFill>
            <a:schemeClr val="tx1"/>
          </a:solidFill>
          <a:latin typeface="+mn-lt"/>
          <a:cs typeface="+mn-cs"/>
        </a:defRPr>
      </a:lvl7pPr>
      <a:lvl8pPr marL="3429000" indent="-228600" algn="l" rtl="0" fontAlgn="base">
        <a:spcBef>
          <a:spcPct val="20000"/>
        </a:spcBef>
        <a:spcAft>
          <a:spcPct val="0"/>
        </a:spcAft>
        <a:buClr>
          <a:schemeClr val="tx1"/>
        </a:buClr>
        <a:buChar char="•"/>
        <a:defRPr sz="2400">
          <a:solidFill>
            <a:schemeClr val="tx1"/>
          </a:solidFill>
          <a:latin typeface="+mn-lt"/>
          <a:cs typeface="+mn-cs"/>
        </a:defRPr>
      </a:lvl8pPr>
      <a:lvl9pPr marL="3886200" indent="-228600" algn="l" rtl="0" fontAlgn="base">
        <a:spcBef>
          <a:spcPct val="20000"/>
        </a:spcBef>
        <a:spcAft>
          <a:spcPct val="0"/>
        </a:spcAft>
        <a:buClr>
          <a:schemeClr val="tx1"/>
        </a:buClr>
        <a:buChar char="•"/>
        <a:defRPr sz="2400">
          <a:solidFill>
            <a:schemeClr val="tx1"/>
          </a:solidFill>
          <a:latin typeface="+mn-lt"/>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pl-PL" dirty="0"/>
          </a:p>
        </p:txBody>
      </p:sp>
      <p:sp>
        <p:nvSpPr>
          <p:cNvPr id="13315"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3316"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5541"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65542"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65543"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097E3A84-E0A7-4E48-825B-427F9AA3A73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674" r:id="rId1"/>
    <p:sldLayoutId id="2147483672" r:id="rId2"/>
    <p:sldLayoutId id="2147483671" r:id="rId3"/>
    <p:sldLayoutId id="2147483670" r:id="rId4"/>
    <p:sldLayoutId id="2147483669" r:id="rId5"/>
    <p:sldLayoutId id="2147483668" r:id="rId6"/>
    <p:sldLayoutId id="2147483667" r:id="rId7"/>
    <p:sldLayoutId id="2147483666" r:id="rId8"/>
    <p:sldLayoutId id="2147483665" r:id="rId9"/>
    <p:sldLayoutId id="2147483664" r:id="rId10"/>
    <p:sldLayoutId id="2147483663" r:id="rId11"/>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15.bin"/></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ctrTitle"/>
          </p:nvPr>
        </p:nvSpPr>
        <p:spPr>
          <a:xfrm>
            <a:off x="896938" y="285750"/>
            <a:ext cx="7324725" cy="2921000"/>
          </a:xfrm>
        </p:spPr>
        <p:txBody>
          <a:bodyPr/>
          <a:lstStyle/>
          <a:p>
            <a:pPr algn="ctr" eaLnBrk="1" hangingPunct="1"/>
            <a:r>
              <a:rPr lang="pl-PL" sz="4400" smtClean="0"/>
              <a:t>Odprawa Roczna</a:t>
            </a:r>
            <a:br>
              <a:rPr lang="pl-PL" sz="4400" smtClean="0"/>
            </a:br>
            <a:r>
              <a:rPr lang="pl-PL" sz="4400" smtClean="0"/>
              <a:t>Komenda Miejska Policji </a:t>
            </a:r>
            <a:br>
              <a:rPr lang="pl-PL" sz="4400" smtClean="0"/>
            </a:br>
            <a:r>
              <a:rPr lang="pl-PL" sz="4400" smtClean="0"/>
              <a:t>w Lesznie</a:t>
            </a:r>
            <a:br>
              <a:rPr lang="pl-PL" sz="4400" smtClean="0"/>
            </a:br>
            <a:r>
              <a:rPr lang="pl-PL" sz="4400" smtClean="0"/>
              <a:t>02 luty 2011 r.</a:t>
            </a:r>
          </a:p>
        </p:txBody>
      </p:sp>
      <p:pic>
        <p:nvPicPr>
          <p:cNvPr id="26626" name="Picture 6"/>
          <p:cNvPicPr>
            <a:picLocks noChangeAspect="1" noChangeArrowheads="1"/>
          </p:cNvPicPr>
          <p:nvPr/>
        </p:nvPicPr>
        <p:blipFill>
          <a:blip r:embed="rId2"/>
          <a:srcRect/>
          <a:stretch>
            <a:fillRect/>
          </a:stretch>
        </p:blipFill>
        <p:spPr bwMode="auto">
          <a:xfrm>
            <a:off x="3287713" y="3295650"/>
            <a:ext cx="2903537" cy="2755900"/>
          </a:xfrm>
          <a:prstGeom prst="rect">
            <a:avLst/>
          </a:prstGeom>
          <a:noFill/>
          <a:ln w="9525">
            <a:noFill/>
            <a:miter lim="800000"/>
            <a:headEnd/>
            <a:tailEnd/>
          </a:ln>
        </p:spPr>
      </p:pic>
      <p:sp>
        <p:nvSpPr>
          <p:cNvPr id="26627" name="pole tekstowe 3"/>
          <p:cNvSpPr txBox="1">
            <a:spLocks noChangeArrowheads="1"/>
          </p:cNvSpPr>
          <p:nvPr/>
        </p:nvSpPr>
        <p:spPr bwMode="auto">
          <a:xfrm>
            <a:off x="5373688" y="5697538"/>
            <a:ext cx="3573462" cy="923925"/>
          </a:xfrm>
          <a:prstGeom prst="rect">
            <a:avLst/>
          </a:prstGeom>
          <a:noFill/>
          <a:ln w="9525">
            <a:noFill/>
            <a:miter lim="800000"/>
            <a:headEnd/>
            <a:tailEnd/>
          </a:ln>
        </p:spPr>
        <p:txBody>
          <a:bodyPr>
            <a:spAutoFit/>
          </a:bodyPr>
          <a:lstStyle/>
          <a:p>
            <a:r>
              <a:rPr lang="pl-PL"/>
              <a:t>KOMENDANT MIEJSKI POLICJI</a:t>
            </a:r>
          </a:p>
          <a:p>
            <a:r>
              <a:rPr lang="pl-PL"/>
              <a:t>                 w Lesznie</a:t>
            </a:r>
          </a:p>
          <a:p>
            <a:r>
              <a:rPr lang="pl-PL"/>
              <a:t>      mł.insp. Henryk Kasiński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1" name="Symbol zastępczy zawartości 4"/>
          <p:cNvGraphicFramePr>
            <a:graphicFrameLocks noGrp="1"/>
          </p:cNvGraphicFramePr>
          <p:nvPr>
            <p:ph idx="1"/>
          </p:nvPr>
        </p:nvGraphicFramePr>
        <p:xfrm>
          <a:off x="495300" y="1506538"/>
          <a:ext cx="8305800" cy="4627562"/>
        </p:xfrm>
        <a:graphic>
          <a:graphicData uri="http://schemas.openxmlformats.org/presentationml/2006/ole">
            <p:oleObj spid="_x0000_s35841" r:id="rId3" imgW="8309568" imgH="4627265" progId="Excel.Chart.8">
              <p:embed/>
            </p:oleObj>
          </a:graphicData>
        </a:graphic>
      </p:graphicFrame>
      <p:sp>
        <p:nvSpPr>
          <p:cNvPr id="35842" name="Rectangle 2"/>
          <p:cNvSpPr>
            <a:spLocks noGrp="1" noChangeArrowheads="1"/>
          </p:cNvSpPr>
          <p:nvPr>
            <p:ph type="title"/>
          </p:nvPr>
        </p:nvSpPr>
        <p:spPr>
          <a:xfrm>
            <a:off x="254000" y="274638"/>
            <a:ext cx="8766175" cy="1143000"/>
          </a:xfrm>
          <a:solidFill>
            <a:srgbClr val="FFC000"/>
          </a:solidFill>
        </p:spPr>
        <p:txBody>
          <a:bodyPr/>
          <a:lstStyle/>
          <a:p>
            <a:pPr algn="ctr" eaLnBrk="1" hangingPunct="1"/>
            <a:r>
              <a:rPr lang="pl-PL" sz="2400" b="1" smtClean="0">
                <a:solidFill>
                  <a:srgbClr val="002060"/>
                </a:solidFill>
                <a:latin typeface="Times New Roman" pitchFamily="18" charset="0"/>
              </a:rPr>
              <a:t>WSZCZĘTE </a:t>
            </a:r>
            <a:br>
              <a:rPr lang="pl-PL" sz="2400" b="1" smtClean="0">
                <a:solidFill>
                  <a:srgbClr val="002060"/>
                </a:solidFill>
                <a:latin typeface="Times New Roman" pitchFamily="18" charset="0"/>
              </a:rPr>
            </a:br>
            <a:r>
              <a:rPr lang="pl-PL" sz="2400" b="1" smtClean="0">
                <a:solidFill>
                  <a:srgbClr val="002060"/>
                </a:solidFill>
                <a:latin typeface="Times New Roman" pitchFamily="18" charset="0"/>
              </a:rPr>
              <a:t>POSTĘPOWANIA PRZYGOTOWAWCZE</a:t>
            </a:r>
            <a:br>
              <a:rPr lang="pl-PL" sz="2400" b="1" smtClean="0">
                <a:solidFill>
                  <a:srgbClr val="002060"/>
                </a:solidFill>
                <a:latin typeface="Times New Roman" pitchFamily="18" charset="0"/>
              </a:rPr>
            </a:br>
            <a:r>
              <a:rPr lang="pl-PL" sz="2400" b="1" smtClean="0">
                <a:solidFill>
                  <a:srgbClr val="002060"/>
                </a:solidFill>
                <a:latin typeface="Times New Roman" pitchFamily="18" charset="0"/>
              </a:rPr>
              <a:t>O CHARAKTERZE KRYMINALNYM</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182563" y="274638"/>
            <a:ext cx="8837612" cy="1143000"/>
          </a:xfrm>
          <a:solidFill>
            <a:srgbClr val="FFC000"/>
          </a:solidFill>
        </p:spPr>
        <p:txBody>
          <a:bodyPr/>
          <a:lstStyle/>
          <a:p>
            <a:pPr algn="ctr" eaLnBrk="1" hangingPunct="1"/>
            <a:r>
              <a:rPr lang="pl-PL" sz="2800" b="1" smtClean="0">
                <a:solidFill>
                  <a:srgbClr val="002060"/>
                </a:solidFill>
                <a:latin typeface="Times New Roman" pitchFamily="18" charset="0"/>
              </a:rPr>
              <a:t>PRZESTĘPSTWA KRYMINALNE</a:t>
            </a:r>
            <a:br>
              <a:rPr lang="pl-PL" sz="2800" b="1" smtClean="0">
                <a:solidFill>
                  <a:srgbClr val="002060"/>
                </a:solidFill>
                <a:latin typeface="Times New Roman" pitchFamily="18" charset="0"/>
              </a:rPr>
            </a:br>
            <a:r>
              <a:rPr lang="pl-PL" sz="2800" b="1" smtClean="0">
                <a:solidFill>
                  <a:srgbClr val="002060"/>
                </a:solidFill>
                <a:latin typeface="Times New Roman" pitchFamily="18" charset="0"/>
              </a:rPr>
              <a:t> STWIERDZONE</a:t>
            </a:r>
          </a:p>
        </p:txBody>
      </p:sp>
      <p:graphicFrame>
        <p:nvGraphicFramePr>
          <p:cNvPr id="36866" name="Symbol zastępczy zawartości 6"/>
          <p:cNvGraphicFramePr>
            <a:graphicFrameLocks noGrp="1"/>
          </p:cNvGraphicFramePr>
          <p:nvPr>
            <p:ph idx="1"/>
          </p:nvPr>
        </p:nvGraphicFramePr>
        <p:xfrm>
          <a:off x="412750" y="1493838"/>
          <a:ext cx="8345488" cy="4627562"/>
        </p:xfrm>
        <a:graphic>
          <a:graphicData uri="http://schemas.openxmlformats.org/presentationml/2006/ole">
            <p:oleObj spid="_x0000_s36866" r:id="rId3" imgW="8346147" imgH="4627265" progId="Excel.Chart.8">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89" name="Symbol zastępczy zawartości 4"/>
          <p:cNvGraphicFramePr>
            <a:graphicFrameLocks noGrp="1"/>
          </p:cNvGraphicFramePr>
          <p:nvPr>
            <p:ph idx="1"/>
          </p:nvPr>
        </p:nvGraphicFramePr>
        <p:xfrm>
          <a:off x="371475" y="1549400"/>
          <a:ext cx="8485188" cy="4627563"/>
        </p:xfrm>
        <a:graphic>
          <a:graphicData uri="http://schemas.openxmlformats.org/presentationml/2006/ole">
            <p:oleObj spid="_x0000_s37889" r:id="rId4" imgW="8486367" imgH="4627265" progId="Excel.Chart.8">
              <p:embed/>
            </p:oleObj>
          </a:graphicData>
        </a:graphic>
      </p:graphicFrame>
      <p:sp>
        <p:nvSpPr>
          <p:cNvPr id="37890" name="Rectangle 2"/>
          <p:cNvSpPr>
            <a:spLocks noGrp="1" noChangeArrowheads="1"/>
          </p:cNvSpPr>
          <p:nvPr>
            <p:ph type="title"/>
          </p:nvPr>
        </p:nvSpPr>
        <p:spPr>
          <a:xfrm>
            <a:off x="422275" y="274638"/>
            <a:ext cx="8356600" cy="1143000"/>
          </a:xfrm>
          <a:solidFill>
            <a:srgbClr val="FFC000"/>
          </a:solidFill>
        </p:spPr>
        <p:txBody>
          <a:bodyPr/>
          <a:lstStyle/>
          <a:p>
            <a:pPr algn="ctr" eaLnBrk="1" hangingPunct="1"/>
            <a:r>
              <a:rPr lang="pl-PL" sz="2800" b="1" smtClean="0">
                <a:solidFill>
                  <a:schemeClr val="bg2"/>
                </a:solidFill>
                <a:latin typeface="Times New Roman" pitchFamily="18" charset="0"/>
              </a:rPr>
              <a:t>WYKRYWALNOŚĆ PRZESTĘPSTW </a:t>
            </a:r>
            <a:br>
              <a:rPr lang="pl-PL" sz="2800" b="1" smtClean="0">
                <a:solidFill>
                  <a:schemeClr val="bg2"/>
                </a:solidFill>
                <a:latin typeface="Times New Roman" pitchFamily="18" charset="0"/>
              </a:rPr>
            </a:br>
            <a:r>
              <a:rPr lang="pl-PL" sz="2800" b="1" smtClean="0">
                <a:solidFill>
                  <a:schemeClr val="bg2"/>
                </a:solidFill>
                <a:latin typeface="Times New Roman" pitchFamily="18" charset="0"/>
              </a:rPr>
              <a:t>KRYMINALNYCH</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07988" y="500063"/>
            <a:ext cx="8567737" cy="1143000"/>
          </a:xfrm>
          <a:solidFill>
            <a:srgbClr val="FFC000"/>
          </a:solidFill>
        </p:spPr>
        <p:txBody>
          <a:bodyPr/>
          <a:lstStyle/>
          <a:p>
            <a:pPr algn="ctr" eaLnBrk="1" hangingPunct="1"/>
            <a:r>
              <a:rPr lang="pl-PL" sz="3600" b="1" smtClean="0">
                <a:solidFill>
                  <a:schemeClr val="bg2"/>
                </a:solidFill>
                <a:latin typeface="Times New Roman" pitchFamily="18" charset="0"/>
              </a:rPr>
              <a:t>PRZESTĘPCZOŚĆ  GOSPODARCZA</a:t>
            </a:r>
          </a:p>
        </p:txBody>
      </p:sp>
      <p:pic>
        <p:nvPicPr>
          <p:cNvPr id="1026" name="Picture 2" descr="G:\Clipart IV\jup_pieniadze_banknoty_zloty_280.jpeg"/>
          <p:cNvPicPr>
            <a:picLocks noGrp="1" noChangeAspect="1" noChangeArrowheads="1"/>
          </p:cNvPicPr>
          <p:nvPr>
            <p:ph idx="1"/>
          </p:nvPr>
        </p:nvPicPr>
        <p:blipFill>
          <a:blip r:embed="rId2" cstate="print"/>
          <a:srcRect/>
          <a:stretch>
            <a:fillRect/>
          </a:stretch>
        </p:blipFill>
        <p:spPr>
          <a:xfrm>
            <a:off x="2559770" y="2265981"/>
            <a:ext cx="5008648" cy="3309286"/>
          </a:xfrm>
          <a:effectLst>
            <a:softEdge rad="317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1" name="Symbol zastępczy zawartości 5"/>
          <p:cNvGraphicFramePr>
            <a:graphicFrameLocks noGrp="1"/>
          </p:cNvGraphicFramePr>
          <p:nvPr>
            <p:ph idx="1"/>
          </p:nvPr>
        </p:nvGraphicFramePr>
        <p:xfrm>
          <a:off x="258763" y="1549400"/>
          <a:ext cx="8682037" cy="4627563"/>
        </p:xfrm>
        <a:graphic>
          <a:graphicData uri="http://schemas.openxmlformats.org/presentationml/2006/ole">
            <p:oleObj spid="_x0000_s40961" r:id="rId3" imgW="8687553" imgH="4627265" progId="Excel.Chart.8">
              <p:embed/>
            </p:oleObj>
          </a:graphicData>
        </a:graphic>
      </p:graphicFrame>
      <p:sp>
        <p:nvSpPr>
          <p:cNvPr id="40962" name="Rectangle 2"/>
          <p:cNvSpPr>
            <a:spLocks noGrp="1" noChangeArrowheads="1"/>
          </p:cNvSpPr>
          <p:nvPr>
            <p:ph type="title"/>
          </p:nvPr>
        </p:nvSpPr>
        <p:spPr>
          <a:xfrm>
            <a:off x="266700" y="274638"/>
            <a:ext cx="8753475" cy="1143000"/>
          </a:xfrm>
          <a:solidFill>
            <a:srgbClr val="FFC000"/>
          </a:solidFill>
        </p:spPr>
        <p:txBody>
          <a:bodyPr/>
          <a:lstStyle/>
          <a:p>
            <a:pPr algn="ctr" eaLnBrk="1" hangingPunct="1"/>
            <a:r>
              <a:rPr lang="pl-PL" sz="2400" b="1" smtClean="0">
                <a:solidFill>
                  <a:schemeClr val="bg2"/>
                </a:solidFill>
                <a:latin typeface="Times New Roman" pitchFamily="18" charset="0"/>
              </a:rPr>
              <a:t>WSZCZĘTE </a:t>
            </a:r>
            <a:br>
              <a:rPr lang="pl-PL" sz="2400" b="1" smtClean="0">
                <a:solidFill>
                  <a:schemeClr val="bg2"/>
                </a:solidFill>
                <a:latin typeface="Times New Roman" pitchFamily="18" charset="0"/>
              </a:rPr>
            </a:br>
            <a:r>
              <a:rPr lang="pl-PL" sz="2400" b="1" smtClean="0">
                <a:solidFill>
                  <a:schemeClr val="bg2"/>
                </a:solidFill>
                <a:latin typeface="Times New Roman" pitchFamily="18" charset="0"/>
              </a:rPr>
              <a:t>POSTĘPOWANIA PRZYGOTOWAWCZE</a:t>
            </a:r>
            <a:br>
              <a:rPr lang="pl-PL" sz="2400" b="1" smtClean="0">
                <a:solidFill>
                  <a:schemeClr val="bg2"/>
                </a:solidFill>
                <a:latin typeface="Times New Roman" pitchFamily="18" charset="0"/>
              </a:rPr>
            </a:br>
            <a:r>
              <a:rPr lang="pl-PL" sz="2400" b="1" smtClean="0">
                <a:solidFill>
                  <a:schemeClr val="bg2"/>
                </a:solidFill>
                <a:latin typeface="Times New Roman" pitchFamily="18" charset="0"/>
              </a:rPr>
              <a:t>O CHARAKTERZE GOSPODARCZYM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5" name="Symbol zastępczy zawartości 4"/>
          <p:cNvGraphicFramePr>
            <a:graphicFrameLocks noGrp="1"/>
          </p:cNvGraphicFramePr>
          <p:nvPr>
            <p:ph idx="1"/>
          </p:nvPr>
        </p:nvGraphicFramePr>
        <p:xfrm>
          <a:off x="455613" y="1506538"/>
          <a:ext cx="8361362" cy="4627562"/>
        </p:xfrm>
        <a:graphic>
          <a:graphicData uri="http://schemas.openxmlformats.org/presentationml/2006/ole">
            <p:oleObj spid="_x0000_s41985" r:id="rId3" imgW="8358340" imgH="4627265" progId="Excel.Chart.8">
              <p:embed/>
            </p:oleObj>
          </a:graphicData>
        </a:graphic>
      </p:graphicFrame>
      <p:sp>
        <p:nvSpPr>
          <p:cNvPr id="41986" name="Rectangle 2"/>
          <p:cNvSpPr>
            <a:spLocks noGrp="1" noChangeArrowheads="1"/>
          </p:cNvSpPr>
          <p:nvPr>
            <p:ph type="title"/>
          </p:nvPr>
        </p:nvSpPr>
        <p:spPr>
          <a:xfrm>
            <a:off x="182563" y="274638"/>
            <a:ext cx="8837612" cy="1143000"/>
          </a:xfrm>
          <a:solidFill>
            <a:srgbClr val="FFC000"/>
          </a:solidFill>
        </p:spPr>
        <p:txBody>
          <a:bodyPr/>
          <a:lstStyle/>
          <a:p>
            <a:pPr algn="ctr" eaLnBrk="1" hangingPunct="1"/>
            <a:r>
              <a:rPr lang="pl-PL" sz="2800" b="1" smtClean="0">
                <a:solidFill>
                  <a:schemeClr val="bg2"/>
                </a:solidFill>
                <a:latin typeface="Times New Roman" pitchFamily="18" charset="0"/>
              </a:rPr>
              <a:t>PRZESTĘPSTWA  GOSPODARCZE</a:t>
            </a:r>
            <a:br>
              <a:rPr lang="pl-PL" sz="2800" b="1" smtClean="0">
                <a:solidFill>
                  <a:schemeClr val="bg2"/>
                </a:solidFill>
                <a:latin typeface="Times New Roman" pitchFamily="18" charset="0"/>
              </a:rPr>
            </a:br>
            <a:r>
              <a:rPr lang="pl-PL" sz="2800" b="1" smtClean="0">
                <a:solidFill>
                  <a:schemeClr val="bg2"/>
                </a:solidFill>
                <a:latin typeface="Times New Roman" pitchFamily="18" charset="0"/>
              </a:rPr>
              <a:t> STWIERDZONE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09" name="Symbol zastępczy zawartości 4"/>
          <p:cNvGraphicFramePr>
            <a:graphicFrameLocks noGrp="1"/>
          </p:cNvGraphicFramePr>
          <p:nvPr>
            <p:ph idx="1"/>
          </p:nvPr>
        </p:nvGraphicFramePr>
        <p:xfrm>
          <a:off x="427038" y="1506538"/>
          <a:ext cx="8275637" cy="4627562"/>
        </p:xfrm>
        <a:graphic>
          <a:graphicData uri="http://schemas.openxmlformats.org/presentationml/2006/ole">
            <p:oleObj spid="_x0000_s43009" r:id="rId3" imgW="8279086" imgH="4627265" progId="Excel.Chart.8">
              <p:embed/>
            </p:oleObj>
          </a:graphicData>
        </a:graphic>
      </p:graphicFrame>
      <p:sp>
        <p:nvSpPr>
          <p:cNvPr id="43010" name="Rectangle 2"/>
          <p:cNvSpPr>
            <a:spLocks noGrp="1" noChangeArrowheads="1"/>
          </p:cNvSpPr>
          <p:nvPr>
            <p:ph type="title"/>
          </p:nvPr>
        </p:nvSpPr>
        <p:spPr>
          <a:xfrm>
            <a:off x="225425" y="274638"/>
            <a:ext cx="8794750" cy="1143000"/>
          </a:xfrm>
          <a:solidFill>
            <a:srgbClr val="FFC000"/>
          </a:solidFill>
        </p:spPr>
        <p:txBody>
          <a:bodyPr/>
          <a:lstStyle/>
          <a:p>
            <a:pPr algn="ctr" eaLnBrk="1" hangingPunct="1"/>
            <a:r>
              <a:rPr lang="pl-PL" sz="2800" b="1" smtClean="0">
                <a:solidFill>
                  <a:schemeClr val="bg2"/>
                </a:solidFill>
                <a:latin typeface="Times New Roman" pitchFamily="18" charset="0"/>
              </a:rPr>
              <a:t>WYKRYWALNOŚĆ PRZESTĘPSTW </a:t>
            </a:r>
            <a:br>
              <a:rPr lang="pl-PL" sz="2800" b="1" smtClean="0">
                <a:solidFill>
                  <a:schemeClr val="bg2"/>
                </a:solidFill>
                <a:latin typeface="Times New Roman" pitchFamily="18" charset="0"/>
              </a:rPr>
            </a:br>
            <a:r>
              <a:rPr lang="pl-PL" sz="2800" b="1" smtClean="0">
                <a:solidFill>
                  <a:schemeClr val="bg2"/>
                </a:solidFill>
                <a:latin typeface="Times New Roman" pitchFamily="18" charset="0"/>
              </a:rPr>
              <a:t>GOSPODARCZYCH</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3" name="Symbol zastępczy zawartości 4"/>
          <p:cNvGraphicFramePr>
            <a:graphicFrameLocks noGrp="1"/>
          </p:cNvGraphicFramePr>
          <p:nvPr>
            <p:ph idx="1"/>
          </p:nvPr>
        </p:nvGraphicFramePr>
        <p:xfrm>
          <a:off x="357188" y="1549400"/>
          <a:ext cx="8597900" cy="4627563"/>
        </p:xfrm>
        <a:graphic>
          <a:graphicData uri="http://schemas.openxmlformats.org/presentationml/2006/ole">
            <p:oleObj spid="_x0000_s44033" r:id="rId3" imgW="8596105" imgH="4627265" progId="Excel.Chart.8">
              <p:embed/>
            </p:oleObj>
          </a:graphicData>
        </a:graphic>
      </p:graphicFrame>
      <p:sp>
        <p:nvSpPr>
          <p:cNvPr id="44034" name="Rectangle 2"/>
          <p:cNvSpPr>
            <a:spLocks noGrp="1" noChangeArrowheads="1"/>
          </p:cNvSpPr>
          <p:nvPr>
            <p:ph type="title"/>
          </p:nvPr>
        </p:nvSpPr>
        <p:spPr>
          <a:xfrm>
            <a:off x="168275" y="196850"/>
            <a:ext cx="8851900" cy="1252538"/>
          </a:xfrm>
          <a:solidFill>
            <a:srgbClr val="FFC000"/>
          </a:solidFill>
        </p:spPr>
        <p:txBody>
          <a:bodyPr anchor="ctr"/>
          <a:lstStyle/>
          <a:p>
            <a:pPr algn="ctr" eaLnBrk="1" hangingPunct="1"/>
            <a:r>
              <a:rPr lang="pl-PL" sz="2800" b="1" smtClean="0">
                <a:solidFill>
                  <a:schemeClr val="bg2"/>
                </a:solidFill>
                <a:latin typeface="Times New Roman" pitchFamily="18" charset="0"/>
              </a:rPr>
              <a:t>WSPÓŁCZYNNIK ZAGROŻENIA PRZESTĘPCZOŚCIĄ</a:t>
            </a:r>
            <a:br>
              <a:rPr lang="pl-PL" sz="2800" b="1" smtClean="0">
                <a:solidFill>
                  <a:schemeClr val="bg2"/>
                </a:solidFill>
                <a:latin typeface="Times New Roman" pitchFamily="18" charset="0"/>
              </a:rPr>
            </a:br>
            <a:r>
              <a:rPr lang="pl-PL" sz="2800" b="1" smtClean="0">
                <a:solidFill>
                  <a:schemeClr val="bg2"/>
                </a:solidFill>
                <a:latin typeface="Times New Roman" pitchFamily="18" charset="0"/>
              </a:rPr>
              <a:t>NA 10 TYŚ. MIESZKAŃCÓW</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7" name="Symbol zastępczy zawartości 4"/>
          <p:cNvGraphicFramePr>
            <a:graphicFrameLocks noGrp="1"/>
          </p:cNvGraphicFramePr>
          <p:nvPr>
            <p:ph idx="1"/>
          </p:nvPr>
        </p:nvGraphicFramePr>
        <p:xfrm>
          <a:off x="258763" y="1549400"/>
          <a:ext cx="8485187" cy="4627563"/>
        </p:xfrm>
        <a:graphic>
          <a:graphicData uri="http://schemas.openxmlformats.org/presentationml/2006/ole">
            <p:oleObj spid="_x0000_s45057" r:id="rId3" imgW="8486367" imgH="4627265" progId="Excel.Chart.8">
              <p:embed/>
            </p:oleObj>
          </a:graphicData>
        </a:graphic>
      </p:graphicFrame>
      <p:sp>
        <p:nvSpPr>
          <p:cNvPr id="45058" name="Rectangle 2"/>
          <p:cNvSpPr>
            <a:spLocks noGrp="1" noChangeArrowheads="1"/>
          </p:cNvSpPr>
          <p:nvPr>
            <p:ph type="title"/>
          </p:nvPr>
        </p:nvSpPr>
        <p:spPr>
          <a:xfrm>
            <a:off x="168275" y="274638"/>
            <a:ext cx="8851900" cy="1143000"/>
          </a:xfrm>
          <a:solidFill>
            <a:srgbClr val="FFC000"/>
          </a:solidFill>
        </p:spPr>
        <p:txBody>
          <a:bodyPr anchor="ctr"/>
          <a:lstStyle/>
          <a:p>
            <a:pPr algn="ctr" eaLnBrk="1" hangingPunct="1"/>
            <a:r>
              <a:rPr lang="pl-PL" sz="2400" b="1" smtClean="0">
                <a:solidFill>
                  <a:schemeClr val="bg2"/>
                </a:solidFill>
                <a:latin typeface="Times New Roman" pitchFamily="18" charset="0"/>
              </a:rPr>
              <a:t>WSPÓŁCZYNNIK ZAGROŻENIA PRZESTĘPCZOŚCIĄ KRYMINALNĄ</a:t>
            </a:r>
            <a:br>
              <a:rPr lang="pl-PL" sz="2400" b="1" smtClean="0">
                <a:solidFill>
                  <a:schemeClr val="bg2"/>
                </a:solidFill>
                <a:latin typeface="Times New Roman" pitchFamily="18" charset="0"/>
              </a:rPr>
            </a:br>
            <a:r>
              <a:rPr lang="pl-PL" sz="2400" b="1" smtClean="0">
                <a:solidFill>
                  <a:schemeClr val="bg2"/>
                </a:solidFill>
                <a:latin typeface="Times New Roman" pitchFamily="18" charset="0"/>
              </a:rPr>
              <a:t>NA 10 TYŚ. MIESZKAŃCÓW</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1" name="Symbol zastępczy zawartości 4"/>
          <p:cNvGraphicFramePr>
            <a:graphicFrameLocks noGrp="1"/>
          </p:cNvGraphicFramePr>
          <p:nvPr>
            <p:ph idx="1"/>
          </p:nvPr>
        </p:nvGraphicFramePr>
        <p:xfrm>
          <a:off x="244475" y="1549400"/>
          <a:ext cx="8640763" cy="4627563"/>
        </p:xfrm>
        <a:graphic>
          <a:graphicData uri="http://schemas.openxmlformats.org/presentationml/2006/ole">
            <p:oleObj spid="_x0000_s46081" r:id="rId3" imgW="8644877" imgH="4627265" progId="Excel.Chart.8">
              <p:embed/>
            </p:oleObj>
          </a:graphicData>
        </a:graphic>
      </p:graphicFrame>
      <p:sp>
        <p:nvSpPr>
          <p:cNvPr id="46082" name="Rectangle 2"/>
          <p:cNvSpPr>
            <a:spLocks noGrp="1" noChangeArrowheads="1"/>
          </p:cNvSpPr>
          <p:nvPr>
            <p:ph type="title"/>
          </p:nvPr>
        </p:nvSpPr>
        <p:spPr>
          <a:xfrm>
            <a:off x="225425" y="274638"/>
            <a:ext cx="8794750" cy="1143000"/>
          </a:xfrm>
          <a:solidFill>
            <a:srgbClr val="FFC000"/>
          </a:solidFill>
        </p:spPr>
        <p:txBody>
          <a:bodyPr anchor="ctr"/>
          <a:lstStyle/>
          <a:p>
            <a:pPr algn="ctr" eaLnBrk="1" hangingPunct="1"/>
            <a:r>
              <a:rPr lang="pl-PL" sz="2400" b="1" smtClean="0">
                <a:solidFill>
                  <a:schemeClr val="bg2"/>
                </a:solidFill>
                <a:latin typeface="Times New Roman" pitchFamily="18" charset="0"/>
              </a:rPr>
              <a:t>WSPÓŁCZYNNIK ZAGROŻENIA PRZESTĘPCZOŚCIĄ GOSPODARCZĄ</a:t>
            </a:r>
            <a:br>
              <a:rPr lang="pl-PL" sz="2400" b="1" smtClean="0">
                <a:solidFill>
                  <a:schemeClr val="bg2"/>
                </a:solidFill>
                <a:latin typeface="Times New Roman" pitchFamily="18" charset="0"/>
              </a:rPr>
            </a:br>
            <a:r>
              <a:rPr lang="pl-PL" sz="2400" b="1" smtClean="0">
                <a:solidFill>
                  <a:schemeClr val="bg2"/>
                </a:solidFill>
                <a:latin typeface="Times New Roman" pitchFamily="18" charset="0"/>
              </a:rPr>
              <a:t>NA 10 TYŚ. MIESZKAŃCÓW</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Obraz 7" descr="herbleszna.gif"/>
          <p:cNvPicPr>
            <a:picLocks noChangeAspect="1"/>
          </p:cNvPicPr>
          <p:nvPr/>
        </p:nvPicPr>
        <p:blipFill>
          <a:blip r:embed="rId2"/>
          <a:srcRect/>
          <a:stretch>
            <a:fillRect/>
          </a:stretch>
        </p:blipFill>
        <p:spPr bwMode="auto">
          <a:xfrm>
            <a:off x="503238" y="3201988"/>
            <a:ext cx="1905000" cy="2200275"/>
          </a:xfrm>
          <a:prstGeom prst="rect">
            <a:avLst/>
          </a:prstGeom>
          <a:noFill/>
          <a:ln w="9525">
            <a:noFill/>
            <a:miter lim="800000"/>
            <a:headEnd/>
            <a:tailEnd/>
          </a:ln>
        </p:spPr>
      </p:pic>
      <p:pic>
        <p:nvPicPr>
          <p:cNvPr id="27650" name="Obraz 8" descr="98px-POL_powiat_leszczy%C5%84ski_COA_svg.png"/>
          <p:cNvPicPr>
            <a:picLocks noChangeAspect="1"/>
          </p:cNvPicPr>
          <p:nvPr/>
        </p:nvPicPr>
        <p:blipFill>
          <a:blip r:embed="rId3"/>
          <a:srcRect/>
          <a:stretch>
            <a:fillRect/>
          </a:stretch>
        </p:blipFill>
        <p:spPr bwMode="auto">
          <a:xfrm>
            <a:off x="6696075" y="3101975"/>
            <a:ext cx="1782763" cy="2184400"/>
          </a:xfrm>
          <a:prstGeom prst="rect">
            <a:avLst/>
          </a:prstGeom>
          <a:noFill/>
          <a:ln w="9525">
            <a:noFill/>
            <a:miter lim="800000"/>
            <a:headEnd/>
            <a:tailEnd/>
          </a:ln>
        </p:spPr>
      </p:pic>
      <p:sp>
        <p:nvSpPr>
          <p:cNvPr id="27651" name="pole tekstowe 9"/>
          <p:cNvSpPr txBox="1">
            <a:spLocks noChangeArrowheads="1"/>
          </p:cNvSpPr>
          <p:nvPr/>
        </p:nvSpPr>
        <p:spPr bwMode="auto">
          <a:xfrm>
            <a:off x="373063" y="2500313"/>
            <a:ext cx="2357437" cy="461962"/>
          </a:xfrm>
          <a:prstGeom prst="rect">
            <a:avLst/>
          </a:prstGeom>
          <a:noFill/>
          <a:ln w="9525">
            <a:noFill/>
            <a:miter lim="800000"/>
            <a:headEnd/>
            <a:tailEnd/>
          </a:ln>
        </p:spPr>
        <p:txBody>
          <a:bodyPr>
            <a:spAutoFit/>
          </a:bodyPr>
          <a:lstStyle/>
          <a:p>
            <a:pPr algn="ctr"/>
            <a:r>
              <a:rPr lang="pl-PL" sz="2400"/>
              <a:t>Miasto Leszno</a:t>
            </a:r>
          </a:p>
        </p:txBody>
      </p:sp>
      <p:sp>
        <p:nvSpPr>
          <p:cNvPr id="27652" name="pole tekstowe 10"/>
          <p:cNvSpPr txBox="1">
            <a:spLocks noChangeArrowheads="1"/>
          </p:cNvSpPr>
          <p:nvPr/>
        </p:nvSpPr>
        <p:spPr bwMode="auto">
          <a:xfrm>
            <a:off x="6215063" y="2486025"/>
            <a:ext cx="2928937" cy="461963"/>
          </a:xfrm>
          <a:prstGeom prst="rect">
            <a:avLst/>
          </a:prstGeom>
          <a:noFill/>
          <a:ln w="9525">
            <a:noFill/>
            <a:miter lim="800000"/>
            <a:headEnd/>
            <a:tailEnd/>
          </a:ln>
        </p:spPr>
        <p:txBody>
          <a:bodyPr>
            <a:spAutoFit/>
          </a:bodyPr>
          <a:lstStyle/>
          <a:p>
            <a:r>
              <a:rPr lang="pl-PL" sz="2400"/>
              <a:t>Powiat Leszczyński</a:t>
            </a:r>
          </a:p>
        </p:txBody>
      </p:sp>
      <p:sp>
        <p:nvSpPr>
          <p:cNvPr id="27653" name="pole tekstowe 11"/>
          <p:cNvSpPr txBox="1">
            <a:spLocks noChangeArrowheads="1"/>
          </p:cNvSpPr>
          <p:nvPr/>
        </p:nvSpPr>
        <p:spPr bwMode="auto">
          <a:xfrm>
            <a:off x="182563" y="5491163"/>
            <a:ext cx="3486150" cy="615950"/>
          </a:xfrm>
          <a:prstGeom prst="rect">
            <a:avLst/>
          </a:prstGeom>
          <a:noFill/>
          <a:ln w="9525">
            <a:noFill/>
            <a:miter lim="800000"/>
            <a:headEnd/>
            <a:tailEnd/>
          </a:ln>
        </p:spPr>
        <p:txBody>
          <a:bodyPr>
            <a:spAutoFit/>
          </a:bodyPr>
          <a:lstStyle/>
          <a:p>
            <a:r>
              <a:rPr lang="pl-PL" sz="1400" b="1"/>
              <a:t>POWIERZCHNIA</a:t>
            </a:r>
            <a:r>
              <a:rPr lang="pl-PL" sz="1400"/>
              <a:t> </a:t>
            </a:r>
            <a:r>
              <a:rPr lang="pl-PL" sz="1400" b="1"/>
              <a:t>31,90 km</a:t>
            </a:r>
            <a:r>
              <a:rPr lang="pl-PL" sz="1400" b="1" baseline="30000"/>
              <a:t>2</a:t>
            </a:r>
            <a:endParaRPr lang="pl-PL" sz="1400" b="1"/>
          </a:p>
          <a:p>
            <a:r>
              <a:rPr lang="pl-PL" sz="1400" b="1"/>
              <a:t>ILOŚĆ MIESZKAŃCÓW: </a:t>
            </a:r>
            <a:r>
              <a:rPr lang="pl-PL" sz="2000" b="1"/>
              <a:t>64.450</a:t>
            </a:r>
          </a:p>
        </p:txBody>
      </p:sp>
      <p:pic>
        <p:nvPicPr>
          <p:cNvPr id="15" name="Obraz 14" descr="biglogo1aa.png"/>
          <p:cNvPicPr>
            <a:picLocks noChangeAspect="1"/>
          </p:cNvPicPr>
          <p:nvPr/>
        </p:nvPicPr>
        <p:blipFill>
          <a:blip r:embed="rId4" cstate="print"/>
          <a:stretch>
            <a:fillRect/>
          </a:stretch>
        </p:blipFill>
        <p:spPr>
          <a:xfrm>
            <a:off x="3243913" y="2776163"/>
            <a:ext cx="2600000" cy="26476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655" name="pole tekstowe 15"/>
          <p:cNvSpPr txBox="1">
            <a:spLocks noChangeArrowheads="1"/>
          </p:cNvSpPr>
          <p:nvPr/>
        </p:nvSpPr>
        <p:spPr bwMode="auto">
          <a:xfrm>
            <a:off x="6161088" y="5505450"/>
            <a:ext cx="2982912" cy="693738"/>
          </a:xfrm>
          <a:prstGeom prst="rect">
            <a:avLst/>
          </a:prstGeom>
          <a:noFill/>
          <a:ln w="9525">
            <a:noFill/>
            <a:miter lim="800000"/>
            <a:headEnd/>
            <a:tailEnd/>
          </a:ln>
        </p:spPr>
        <p:txBody>
          <a:bodyPr>
            <a:spAutoFit/>
          </a:bodyPr>
          <a:lstStyle/>
          <a:p>
            <a:pPr>
              <a:spcAft>
                <a:spcPts val="600"/>
              </a:spcAft>
            </a:pPr>
            <a:r>
              <a:rPr lang="pl-PL" sz="1400" b="1"/>
              <a:t>POWIERZCHNIA</a:t>
            </a:r>
            <a:r>
              <a:rPr lang="pl-PL" sz="1400"/>
              <a:t> </a:t>
            </a:r>
            <a:r>
              <a:rPr lang="pl-PL" sz="1400" b="1"/>
              <a:t>804,65 km</a:t>
            </a:r>
            <a:r>
              <a:rPr lang="pl-PL" sz="1400" b="1" baseline="30000"/>
              <a:t>2</a:t>
            </a:r>
            <a:r>
              <a:rPr lang="pl-PL" sz="1400" b="1"/>
              <a:t> 	</a:t>
            </a:r>
          </a:p>
          <a:p>
            <a:r>
              <a:rPr lang="pl-PL" sz="1400" b="1"/>
              <a:t>ILOŚĆ LUDNOŚCI </a:t>
            </a:r>
            <a:r>
              <a:rPr lang="pl-PL" sz="2000" b="1"/>
              <a:t>52.086</a:t>
            </a:r>
          </a:p>
        </p:txBody>
      </p:sp>
      <p:sp>
        <p:nvSpPr>
          <p:cNvPr id="27656" name="Prostokąt 12"/>
          <p:cNvSpPr>
            <a:spLocks noChangeArrowheads="1"/>
          </p:cNvSpPr>
          <p:nvPr/>
        </p:nvSpPr>
        <p:spPr bwMode="auto">
          <a:xfrm>
            <a:off x="239713" y="268288"/>
            <a:ext cx="8707437" cy="1506537"/>
          </a:xfrm>
          <a:prstGeom prst="rect">
            <a:avLst/>
          </a:prstGeom>
          <a:noFill/>
          <a:ln w="9525">
            <a:noFill/>
            <a:miter lim="800000"/>
            <a:headEnd/>
            <a:tailEnd/>
          </a:ln>
        </p:spPr>
        <p:txBody>
          <a:bodyPr>
            <a:spAutoFit/>
          </a:bodyPr>
          <a:lstStyle/>
          <a:p>
            <a:r>
              <a:rPr lang="pl-PL"/>
              <a:t>Rejonem działania jednostki są dwa powiaty: grodzki Miasta Leszna o powierzchni 31,90 km² zamieszkały przez 64.450 mieszkańców oraz ziemski Powiat Leszczyński o powierzchni 804,65 km² zamieszkały przez 52.086 mieszkańców. Łącznie Komenda obsługuje obszar o powierzchni 836,55 km² zamieszkały przez </a:t>
            </a:r>
            <a:r>
              <a:rPr lang="pl-PL" sz="2000" b="1"/>
              <a:t>116.536</a:t>
            </a:r>
            <a:r>
              <a:rPr lang="pl-PL"/>
              <a:t> osób (wg US stan z 30.09.2010 roku).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249238" y="1731963"/>
            <a:ext cx="8669337" cy="4211637"/>
          </a:xfrm>
          <a:prstGeom prst="rect">
            <a:avLst/>
          </a:prstGeom>
          <a:noFill/>
          <a:ln w="9525">
            <a:noFill/>
            <a:miter lim="800000"/>
            <a:headEnd/>
            <a:tailEnd/>
          </a:ln>
        </p:spPr>
        <p:txBody>
          <a:bodyPr>
            <a:spAutoFit/>
          </a:bodyPr>
          <a:lstStyle/>
          <a:p>
            <a:r>
              <a:rPr lang="pl-PL"/>
              <a:t>Jako negatywne zjawisko w 2010 roku odczytujemy pogorszenie stanu bezpieczeństwa na drogach w odniesieniu do wypadków ze skutkiem śmiertelnym oraz ilości poszkodowanych w zdarzeniach. Co prawda ogólnie zdarzeń jest mniej, ale wydaje się, że poza aktywną i wzmożoną pracą policjantów oraz innych służb znacząco na poprawę stanu bezpieczeństwa na drogach mogą wpłynąć dalsze inwestycje, dzięki którym poprawi się stan techniczny dróg, ale również przybędzie urządzeń mających wpływ na bezpieczeństwo. Dobrą tendencją na drogach jest malejąca ilość zdarzeń z udziałem nietrzeźwych kierujących. Na przestrzeni ostatnich 3 lat malał odpowiednio odsetek zdarzeń z udziałem kierujących na „dwóch gazach” z 2,6% w 2008 roku, 2,4% w 2009 roku do 1,5% w roku ubiegłym. To samo dotyczy wypadków z ofiarami w ludziach, gdyż w 2008 roku udział kierujących po spożyciu wynosił 5,8%, w 2009 roku 5,3% by zmaleć w 2010 roku do poziomu 4,2%. Potwierdza to również spadek o 16,3% ilości zatrzymanych kierujących pojazdami w stanie nietrzeźwości.</a:t>
            </a:r>
          </a:p>
          <a:p>
            <a:r>
              <a:rPr lang="pl-PL"/>
              <a:t>Nasuwa się refleksja, że świadomość społeczeństwa, a głównie kierowców rośnie.</a:t>
            </a:r>
          </a:p>
        </p:txBody>
      </p:sp>
      <p:sp>
        <p:nvSpPr>
          <p:cNvPr id="49154" name="Rectangle 2"/>
          <p:cNvSpPr>
            <a:spLocks noChangeArrowheads="1"/>
          </p:cNvSpPr>
          <p:nvPr/>
        </p:nvSpPr>
        <p:spPr bwMode="auto">
          <a:xfrm>
            <a:off x="254000" y="274638"/>
            <a:ext cx="8766175" cy="1143000"/>
          </a:xfrm>
          <a:prstGeom prst="rect">
            <a:avLst/>
          </a:prstGeom>
          <a:solidFill>
            <a:srgbClr val="FFC000"/>
          </a:solidFill>
          <a:ln w="9525">
            <a:noFill/>
            <a:miter lim="800000"/>
            <a:headEnd/>
            <a:tailEnd/>
          </a:ln>
        </p:spPr>
        <p:txBody>
          <a:bodyPr anchor="ctr"/>
          <a:lstStyle/>
          <a:p>
            <a:pPr algn="ctr">
              <a:buClr>
                <a:schemeClr val="tx1"/>
              </a:buClr>
            </a:pPr>
            <a:r>
              <a:rPr lang="pl-PL" sz="2800" b="1">
                <a:solidFill>
                  <a:schemeClr val="bg2"/>
                </a:solidFill>
              </a:rPr>
              <a:t>Alkohol a kierujący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a:xfrm>
            <a:off x="254000" y="274638"/>
            <a:ext cx="8766175" cy="1143000"/>
          </a:xfrm>
          <a:solidFill>
            <a:srgbClr val="FFC000"/>
          </a:solidFill>
        </p:spPr>
        <p:txBody>
          <a:bodyPr anchor="ctr"/>
          <a:lstStyle/>
          <a:p>
            <a:pPr algn="ctr" eaLnBrk="1" hangingPunct="1"/>
            <a:r>
              <a:rPr lang="pl-PL" sz="2800" b="1" smtClean="0">
                <a:solidFill>
                  <a:schemeClr val="bg2"/>
                </a:solidFill>
                <a:latin typeface="Times New Roman" pitchFamily="18" charset="0"/>
              </a:rPr>
              <a:t>Alkohol a kierujący</a:t>
            </a:r>
          </a:p>
        </p:txBody>
      </p:sp>
      <p:pic>
        <p:nvPicPr>
          <p:cNvPr id="8" name="Symbol zastępczy zawartości 7" descr="FOTO 9.jpg"/>
          <p:cNvPicPr>
            <a:picLocks noGrp="1" noChangeAspect="1"/>
          </p:cNvPicPr>
          <p:nvPr>
            <p:ph idx="1"/>
          </p:nvPr>
        </p:nvPicPr>
        <p:blipFill>
          <a:blip r:embed="rId3" cstate="print">
            <a:lum bright="40000" contrast="-49000"/>
          </a:blip>
          <a:stretch>
            <a:fillRect/>
          </a:stretch>
        </p:blipFill>
        <p:spPr>
          <a:xfrm>
            <a:off x="1250123" y="1728583"/>
            <a:ext cx="6501175" cy="4875882"/>
          </a:xfrm>
          <a:effectLst>
            <a:softEdge rad="317500"/>
          </a:effectLst>
        </p:spPr>
      </p:pic>
      <p:graphicFrame>
        <p:nvGraphicFramePr>
          <p:cNvPr id="47107" name="Wykres 5"/>
          <p:cNvGraphicFramePr>
            <a:graphicFrameLocks/>
          </p:cNvGraphicFramePr>
          <p:nvPr/>
        </p:nvGraphicFramePr>
        <p:xfrm>
          <a:off x="1627188" y="1919288"/>
          <a:ext cx="6197600" cy="4165600"/>
        </p:xfrm>
        <a:graphic>
          <a:graphicData uri="http://schemas.openxmlformats.org/presentationml/2006/ole">
            <p:oleObj spid="_x0000_s47107" name="Wykres" r:id="rId4" imgW="6200775" imgH="4162425" progId="Excel.Chart.8">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ctrTitle"/>
          </p:nvPr>
        </p:nvSpPr>
        <p:spPr>
          <a:xfrm>
            <a:off x="3995738" y="1266825"/>
            <a:ext cx="4810125" cy="2967038"/>
          </a:xfrm>
        </p:spPr>
        <p:txBody>
          <a:bodyPr/>
          <a:lstStyle/>
          <a:p>
            <a:pPr algn="ctr" eaLnBrk="1" hangingPunct="1"/>
            <a:r>
              <a:rPr lang="pl-PL" sz="5400" smtClean="0"/>
              <a:t>Logistyka i służby wspomagające</a:t>
            </a:r>
          </a:p>
        </p:txBody>
      </p:sp>
      <p:pic>
        <p:nvPicPr>
          <p:cNvPr id="50178" name="Picture 6"/>
          <p:cNvPicPr>
            <a:picLocks noChangeAspect="1" noChangeArrowheads="1"/>
          </p:cNvPicPr>
          <p:nvPr/>
        </p:nvPicPr>
        <p:blipFill>
          <a:blip r:embed="rId2"/>
          <a:srcRect/>
          <a:stretch>
            <a:fillRect/>
          </a:stretch>
        </p:blipFill>
        <p:spPr bwMode="auto">
          <a:xfrm>
            <a:off x="239713" y="731838"/>
            <a:ext cx="3783012" cy="3825875"/>
          </a:xfrm>
          <a:prstGeom prst="rect">
            <a:avLst/>
          </a:prstGeom>
          <a:noFill/>
          <a:ln w="9525">
            <a:noFill/>
            <a:miter lim="800000"/>
            <a:headEnd/>
            <a:tailEnd/>
          </a:ln>
        </p:spPr>
      </p:pic>
      <p:pic>
        <p:nvPicPr>
          <p:cNvPr id="50179" name="Obraz 4" descr="180px-POL_policja_korpus_logistyka_COL_svg.png"/>
          <p:cNvPicPr>
            <a:picLocks noChangeAspect="1"/>
          </p:cNvPicPr>
          <p:nvPr/>
        </p:nvPicPr>
        <p:blipFill>
          <a:blip r:embed="rId3"/>
          <a:srcRect/>
          <a:stretch>
            <a:fillRect/>
          </a:stretch>
        </p:blipFill>
        <p:spPr bwMode="auto">
          <a:xfrm>
            <a:off x="5516563" y="4256088"/>
            <a:ext cx="17145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ctrTitle"/>
          </p:nvPr>
        </p:nvSpPr>
        <p:spPr>
          <a:xfrm>
            <a:off x="307975" y="293688"/>
            <a:ext cx="8458200" cy="973137"/>
          </a:xfrm>
          <a:solidFill>
            <a:srgbClr val="FFC000"/>
          </a:solidFill>
        </p:spPr>
        <p:txBody>
          <a:bodyPr/>
          <a:lstStyle/>
          <a:p>
            <a:pPr algn="ctr" eaLnBrk="1" hangingPunct="1"/>
            <a:r>
              <a:rPr lang="pl-PL" sz="3600" b="1" smtClean="0">
                <a:solidFill>
                  <a:srgbClr val="002060"/>
                </a:solidFill>
                <a:latin typeface="Times New Roman" pitchFamily="18" charset="0"/>
                <a:cs typeface="Times New Roman" pitchFamily="18" charset="0"/>
              </a:rPr>
              <a:t>W zakresie remontowo konserwacyjnym</a:t>
            </a:r>
          </a:p>
        </p:txBody>
      </p:sp>
      <p:sp>
        <p:nvSpPr>
          <p:cNvPr id="51202" name="Rectangle 5"/>
          <p:cNvSpPr>
            <a:spLocks noGrp="1" noChangeArrowheads="1"/>
          </p:cNvSpPr>
          <p:nvPr>
            <p:ph type="subTitle" idx="1"/>
          </p:nvPr>
        </p:nvSpPr>
        <p:spPr>
          <a:xfrm>
            <a:off x="687388" y="1416050"/>
            <a:ext cx="7615237" cy="1752600"/>
          </a:xfrm>
        </p:spPr>
        <p:txBody>
          <a:bodyPr/>
          <a:lstStyle/>
          <a:p>
            <a:pPr eaLnBrk="1" hangingPunct="1"/>
            <a:r>
              <a:rPr lang="pl-PL" smtClean="0"/>
              <a:t>Przeprowadzono remont pomieszczeń po bibliotece z przeznaczeniem na szatnie dla policjantów Wydziału Ruchu Drogowego oraz położono płytki posadzkowe w 2 pomieszczeniach Ruchu Drogowego.</a:t>
            </a:r>
          </a:p>
        </p:txBody>
      </p:sp>
      <p:pic>
        <p:nvPicPr>
          <p:cNvPr id="4" name="Obraz 3" descr="IMGP6430.JPG"/>
          <p:cNvPicPr>
            <a:picLocks noChangeAspect="1"/>
          </p:cNvPicPr>
          <p:nvPr/>
        </p:nvPicPr>
        <p:blipFill>
          <a:blip r:embed="rId2" cstate="print"/>
          <a:stretch>
            <a:fillRect/>
          </a:stretch>
        </p:blipFill>
        <p:spPr>
          <a:xfrm>
            <a:off x="1802230" y="3010870"/>
            <a:ext cx="5766190" cy="3847130"/>
          </a:xfrm>
          <a:prstGeom prst="rect">
            <a:avLst/>
          </a:prstGeom>
          <a:effectLst>
            <a:softEdge rad="317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ytuł 2"/>
          <p:cNvSpPr>
            <a:spLocks noGrp="1"/>
          </p:cNvSpPr>
          <p:nvPr>
            <p:ph type="title"/>
          </p:nvPr>
        </p:nvSpPr>
        <p:spPr/>
        <p:txBody>
          <a:bodyPr/>
          <a:lstStyle/>
          <a:p>
            <a:pPr algn="ctr" eaLnBrk="1" hangingPunct="1"/>
            <a:r>
              <a:rPr lang="pl-PL" sz="2000" smtClean="0"/>
              <a:t>Z trzech pomieszczeń Komendy Miejskiej Policji w Lesznie powstała salka konferencyjna</a:t>
            </a:r>
          </a:p>
        </p:txBody>
      </p:sp>
      <p:pic>
        <p:nvPicPr>
          <p:cNvPr id="4" name="Picture 4" descr="19"/>
          <p:cNvPicPr>
            <a:picLocks noGrp="1" noChangeAspect="1" noChangeArrowheads="1"/>
          </p:cNvPicPr>
          <p:nvPr>
            <p:ph idx="1"/>
          </p:nvPr>
        </p:nvPicPr>
        <p:blipFill>
          <a:blip r:embed="rId2" cstate="print"/>
          <a:stretch>
            <a:fillRect/>
          </a:stretch>
        </p:blipFill>
        <p:spPr>
          <a:xfrm>
            <a:off x="604912" y="1547446"/>
            <a:ext cx="7990448" cy="4909625"/>
          </a:xfrm>
          <a:effectLst>
            <a:softEdge rad="317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ytuł 13"/>
          <p:cNvSpPr>
            <a:spLocks noGrp="1"/>
          </p:cNvSpPr>
          <p:nvPr>
            <p:ph type="title"/>
          </p:nvPr>
        </p:nvSpPr>
        <p:spPr>
          <a:solidFill>
            <a:srgbClr val="FFC000"/>
          </a:solidFill>
        </p:spPr>
        <p:txBody>
          <a:bodyPr/>
          <a:lstStyle/>
          <a:p>
            <a:pPr algn="ctr" eaLnBrk="1" hangingPunct="1"/>
            <a:r>
              <a:rPr lang="pl-PL" sz="4000" b="1" smtClean="0">
                <a:solidFill>
                  <a:schemeClr val="bg2"/>
                </a:solidFill>
                <a:latin typeface="Times New Roman" pitchFamily="18" charset="0"/>
                <a:cs typeface="Times New Roman" pitchFamily="18" charset="0"/>
              </a:rPr>
              <a:t>Przed remontem</a:t>
            </a:r>
          </a:p>
        </p:txBody>
      </p:sp>
      <p:pic>
        <p:nvPicPr>
          <p:cNvPr id="16" name="Picture 4" descr="1"/>
          <p:cNvPicPr>
            <a:picLocks noGrp="1" noChangeAspect="1" noChangeArrowheads="1"/>
          </p:cNvPicPr>
          <p:nvPr>
            <p:ph idx="1"/>
          </p:nvPr>
        </p:nvPicPr>
        <p:blipFill>
          <a:blip r:embed="rId2" cstate="print"/>
          <a:srcRect/>
          <a:stretch>
            <a:fillRect/>
          </a:stretch>
        </p:blipFill>
        <p:spPr>
          <a:xfrm>
            <a:off x="1199824" y="1614268"/>
            <a:ext cx="6664015" cy="4998012"/>
          </a:xfrm>
          <a:effectLst>
            <a:softEdge rad="317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ytuł 1"/>
          <p:cNvSpPr>
            <a:spLocks noGrp="1"/>
          </p:cNvSpPr>
          <p:nvPr>
            <p:ph type="title"/>
          </p:nvPr>
        </p:nvSpPr>
        <p:spPr>
          <a:solidFill>
            <a:srgbClr val="FFC000"/>
          </a:solidFill>
        </p:spPr>
        <p:txBody>
          <a:bodyPr/>
          <a:lstStyle/>
          <a:p>
            <a:pPr algn="ctr" eaLnBrk="1" hangingPunct="1"/>
            <a:r>
              <a:rPr lang="pl-PL" sz="4000" b="1" smtClean="0">
                <a:solidFill>
                  <a:schemeClr val="bg2"/>
                </a:solidFill>
                <a:latin typeface="Times New Roman" pitchFamily="18" charset="0"/>
                <a:cs typeface="Times New Roman" pitchFamily="18" charset="0"/>
              </a:rPr>
              <a:t>Po remoncie</a:t>
            </a:r>
          </a:p>
        </p:txBody>
      </p:sp>
      <p:pic>
        <p:nvPicPr>
          <p:cNvPr id="4" name="Picture 4" descr="IMGP5988"/>
          <p:cNvPicPr>
            <a:picLocks noGrp="1" noChangeAspect="1" noChangeArrowheads="1"/>
          </p:cNvPicPr>
          <p:nvPr>
            <p:ph idx="1"/>
          </p:nvPr>
        </p:nvPicPr>
        <p:blipFill>
          <a:blip r:embed="rId2" cstate="print"/>
          <a:srcRect/>
          <a:stretch>
            <a:fillRect/>
          </a:stretch>
        </p:blipFill>
        <p:spPr>
          <a:xfrm>
            <a:off x="997033" y="1600200"/>
            <a:ext cx="7134329" cy="4744329"/>
          </a:xfrm>
          <a:effectLst>
            <a:softEdge rad="317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GP5990"/>
          <p:cNvPicPr>
            <a:picLocks noGrp="1" noChangeAspect="1" noChangeArrowheads="1"/>
          </p:cNvPicPr>
          <p:nvPr>
            <p:ph idx="1"/>
          </p:nvPr>
        </p:nvPicPr>
        <p:blipFill>
          <a:blip r:embed="rId2" cstate="print"/>
          <a:srcRect/>
          <a:stretch>
            <a:fillRect/>
          </a:stretch>
        </p:blipFill>
        <p:spPr>
          <a:xfrm>
            <a:off x="609272" y="699867"/>
            <a:ext cx="7832426" cy="5208563"/>
          </a:xfrm>
          <a:effectLst>
            <a:softEdge rad="317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ytuł 1"/>
          <p:cNvSpPr>
            <a:spLocks noGrp="1"/>
          </p:cNvSpPr>
          <p:nvPr>
            <p:ph type="title"/>
          </p:nvPr>
        </p:nvSpPr>
        <p:spPr>
          <a:xfrm>
            <a:off x="263525" y="274638"/>
            <a:ext cx="8756650" cy="1143000"/>
          </a:xfrm>
        </p:spPr>
        <p:txBody>
          <a:bodyPr/>
          <a:lstStyle/>
          <a:p>
            <a:pPr algn="ctr" eaLnBrk="1" hangingPunct="1"/>
            <a:r>
              <a:rPr lang="pl-PL" smtClean="0"/>
              <a:t>Wyremontowano i zmodernizowano 2 biura dla potrzeb Sekcji Wykroczeń</a:t>
            </a:r>
          </a:p>
        </p:txBody>
      </p:sp>
      <p:pic>
        <p:nvPicPr>
          <p:cNvPr id="4" name="Symbol zastępczy zawartości 3" descr="IMGP6425.JPG"/>
          <p:cNvPicPr>
            <a:picLocks noGrp="1" noChangeAspect="1"/>
          </p:cNvPicPr>
          <p:nvPr>
            <p:ph idx="1"/>
          </p:nvPr>
        </p:nvPicPr>
        <p:blipFill>
          <a:blip r:embed="rId2" cstate="print"/>
          <a:stretch>
            <a:fillRect/>
          </a:stretch>
        </p:blipFill>
        <p:spPr>
          <a:xfrm>
            <a:off x="1213997" y="1701800"/>
            <a:ext cx="7000169" cy="4670425"/>
          </a:xfrm>
          <a:effectLst>
            <a:softEdge rad="317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32.JPG"/>
          <p:cNvPicPr>
            <a:picLocks noGrp="1" noChangeAspect="1"/>
          </p:cNvPicPr>
          <p:nvPr>
            <p:ph idx="1"/>
          </p:nvPr>
        </p:nvPicPr>
        <p:blipFill>
          <a:blip r:embed="rId2" cstate="print"/>
          <a:stretch>
            <a:fillRect/>
          </a:stretch>
        </p:blipFill>
        <p:spPr>
          <a:xfrm>
            <a:off x="379827" y="635627"/>
            <a:ext cx="8485603" cy="5661488"/>
          </a:xfrm>
          <a:effectLst>
            <a:softEdge rad="1270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ytuł 1"/>
          <p:cNvSpPr>
            <a:spLocks noGrp="1"/>
          </p:cNvSpPr>
          <p:nvPr>
            <p:ph type="title"/>
          </p:nvPr>
        </p:nvSpPr>
        <p:spPr>
          <a:xfrm>
            <a:off x="292100" y="352425"/>
            <a:ext cx="8851900" cy="1884363"/>
          </a:xfrm>
        </p:spPr>
        <p:txBody>
          <a:bodyPr/>
          <a:lstStyle/>
          <a:p>
            <a:pPr eaLnBrk="1" hangingPunct="1"/>
            <a:r>
              <a:rPr lang="pl-PL" sz="2000" smtClean="0"/>
              <a:t>Z roku na rok przybywa nam około tysiąca mieszkańców i to głównie na terenie powiatu ziemskiego. Natomiast stan zatrudnienia w jednostce maleje, bowiem na początku roku wynosił  230 policjantów i dalej w ciągu roku systematycznie malał do 220 policjantów na koniec roku. Przelicznik mieszkańców na jednego policjanta wzrósł z 503 na 530 mieszkańców.</a:t>
            </a:r>
            <a:r>
              <a:rPr lang="pl-PL" smtClean="0"/>
              <a:t/>
            </a:r>
            <a:br>
              <a:rPr lang="pl-PL" smtClean="0"/>
            </a:br>
            <a:endParaRPr lang="pl-PL" smtClean="0"/>
          </a:p>
        </p:txBody>
      </p:sp>
      <p:graphicFrame>
        <p:nvGraphicFramePr>
          <p:cNvPr id="28674" name="Symbol zastępczy zawartości 5"/>
          <p:cNvGraphicFramePr>
            <a:graphicFrameLocks noGrp="1"/>
          </p:cNvGraphicFramePr>
          <p:nvPr>
            <p:ph idx="1"/>
          </p:nvPr>
        </p:nvGraphicFramePr>
        <p:xfrm>
          <a:off x="652463" y="2012950"/>
          <a:ext cx="7923212" cy="4627563"/>
        </p:xfrm>
        <a:graphic>
          <a:graphicData uri="http://schemas.openxmlformats.org/presentationml/2006/ole">
            <p:oleObj spid="_x0000_s28674" r:id="rId3" imgW="7925487" imgH="4627265" progId="Excel.Chart.8">
              <p:embed/>
            </p:oleObj>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ymbol zastępczy zawartości 2"/>
          <p:cNvSpPr>
            <a:spLocks noGrp="1"/>
          </p:cNvSpPr>
          <p:nvPr>
            <p:ph idx="1"/>
          </p:nvPr>
        </p:nvSpPr>
        <p:spPr>
          <a:xfrm>
            <a:off x="393700" y="211138"/>
            <a:ext cx="8397875" cy="6316662"/>
          </a:xfrm>
        </p:spPr>
        <p:txBody>
          <a:bodyPr/>
          <a:lstStyle/>
          <a:p>
            <a:pPr eaLnBrk="1" hangingPunct="1">
              <a:buFontTx/>
              <a:buNone/>
            </a:pPr>
            <a:r>
              <a:rPr lang="pl-PL" smtClean="0"/>
              <a:t>	Wyremontowano , przystosowano i oddano do użytku pomieszczenia byłej salki konferencyjnej na parterze KMP w Lesznie przy ul. 17-go Stycznia z przeznaczeniem na salkę Bazy Danych</a:t>
            </a:r>
          </a:p>
        </p:txBody>
      </p:sp>
      <p:pic>
        <p:nvPicPr>
          <p:cNvPr id="5" name="Obraz 4" descr="IMGP6427.JPG"/>
          <p:cNvPicPr>
            <a:picLocks noChangeAspect="1"/>
          </p:cNvPicPr>
          <p:nvPr/>
        </p:nvPicPr>
        <p:blipFill>
          <a:blip r:embed="rId2" cstate="print"/>
          <a:stretch>
            <a:fillRect/>
          </a:stretch>
        </p:blipFill>
        <p:spPr>
          <a:xfrm>
            <a:off x="1197317" y="1899236"/>
            <a:ext cx="7032283" cy="4691851"/>
          </a:xfrm>
          <a:prstGeom prst="rect">
            <a:avLst/>
          </a:prstGeom>
          <a:effectLst>
            <a:softEdge rad="1270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ytuł 1"/>
          <p:cNvSpPr>
            <a:spLocks noGrp="1"/>
          </p:cNvSpPr>
          <p:nvPr>
            <p:ph type="title"/>
          </p:nvPr>
        </p:nvSpPr>
        <p:spPr>
          <a:xfrm>
            <a:off x="168275" y="188913"/>
            <a:ext cx="8840788" cy="944562"/>
          </a:xfrm>
        </p:spPr>
        <p:txBody>
          <a:bodyPr/>
          <a:lstStyle/>
          <a:p>
            <a:pPr algn="ctr" eaLnBrk="1" hangingPunct="1"/>
            <a:r>
              <a:rPr lang="pl-PL" sz="2400" smtClean="0"/>
              <a:t>Przeprowadzono gruntowy remont pomieszczeń biurowych, socjalnego i sanitarnego II Rewiru Dzielnicowych</a:t>
            </a:r>
          </a:p>
        </p:txBody>
      </p:sp>
      <p:pic>
        <p:nvPicPr>
          <p:cNvPr id="97282" name="Picture 2" descr="E:\Inne Dokumenty\Rewiry Dzielnicowych\II Rewir Dzielnicowych\Budynek Rewiru\IMGP6218.JPG"/>
          <p:cNvPicPr>
            <a:picLocks noGrp="1" noChangeAspect="1" noChangeArrowheads="1"/>
          </p:cNvPicPr>
          <p:nvPr>
            <p:ph idx="1"/>
          </p:nvPr>
        </p:nvPicPr>
        <p:blipFill>
          <a:blip r:embed="rId2" cstate="print"/>
          <a:srcRect/>
          <a:stretch>
            <a:fillRect/>
          </a:stretch>
        </p:blipFill>
        <p:spPr>
          <a:xfrm>
            <a:off x="877499" y="1376012"/>
            <a:ext cx="7731929" cy="5151397"/>
          </a:xfrm>
          <a:effectLst>
            <a:softEdge rad="31750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E:\Inne Dokumenty\Rewiry Dzielnicowych\II Rewir Dzielnicowych\Budynek Rewiru\IMGP6222.JPG"/>
          <p:cNvPicPr>
            <a:picLocks noGrp="1" noChangeAspect="1" noChangeArrowheads="1"/>
          </p:cNvPicPr>
          <p:nvPr>
            <p:ph idx="1"/>
          </p:nvPr>
        </p:nvPicPr>
        <p:blipFill>
          <a:blip r:embed="rId2" cstate="print"/>
          <a:srcRect/>
          <a:stretch>
            <a:fillRect/>
          </a:stretch>
        </p:blipFill>
        <p:spPr>
          <a:xfrm>
            <a:off x="520504" y="633046"/>
            <a:ext cx="8418879" cy="5609078"/>
          </a:xfrm>
          <a:effectLst>
            <a:softEdge rad="317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Inne Dokumenty\Rewiry Dzielnicowych\II Rewir Dzielnicowych\Budynek Rewiru\IMGP6226.JPG"/>
          <p:cNvPicPr>
            <a:picLocks noGrp="1" noChangeAspect="1" noChangeArrowheads="1"/>
          </p:cNvPicPr>
          <p:nvPr>
            <p:ph idx="1"/>
          </p:nvPr>
        </p:nvPicPr>
        <p:blipFill>
          <a:blip r:embed="rId2" cstate="print"/>
          <a:srcRect/>
          <a:stretch>
            <a:fillRect/>
          </a:stretch>
        </p:blipFill>
        <p:spPr>
          <a:xfrm>
            <a:off x="460392" y="815926"/>
            <a:ext cx="8319206" cy="5542671"/>
          </a:xfrm>
          <a:effectLst>
            <a:softEdge rad="317500"/>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descr="IMGP6217"/>
          <p:cNvPicPr>
            <a:picLocks noChangeAspect="1" noChangeArrowheads="1"/>
          </p:cNvPicPr>
          <p:nvPr/>
        </p:nvPicPr>
        <p:blipFill>
          <a:blip r:embed="rId2" cstate="print"/>
          <a:srcRect/>
          <a:stretch>
            <a:fillRect/>
          </a:stretch>
        </p:blipFill>
        <p:spPr bwMode="auto">
          <a:xfrm>
            <a:off x="351986" y="547639"/>
            <a:ext cx="8424863" cy="5613400"/>
          </a:xfrm>
          <a:prstGeom prst="rect">
            <a:avLst/>
          </a:prstGeom>
          <a:noFill/>
          <a:effectLst>
            <a:softEdge rad="127000"/>
          </a:effectLst>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ytuł 1"/>
          <p:cNvSpPr>
            <a:spLocks noGrp="1"/>
          </p:cNvSpPr>
          <p:nvPr>
            <p:ph type="title"/>
          </p:nvPr>
        </p:nvSpPr>
        <p:spPr>
          <a:xfrm>
            <a:off x="0" y="274638"/>
            <a:ext cx="9020175" cy="1143000"/>
          </a:xfrm>
        </p:spPr>
        <p:txBody>
          <a:bodyPr/>
          <a:lstStyle/>
          <a:p>
            <a:pPr algn="ctr" eaLnBrk="1" hangingPunct="1"/>
            <a:r>
              <a:rPr lang="pl-PL" sz="2800" smtClean="0"/>
              <a:t>Naprawa dachów budynków przy </a:t>
            </a:r>
            <a:br>
              <a:rPr lang="pl-PL" sz="2800" smtClean="0"/>
            </a:br>
            <a:r>
              <a:rPr lang="pl-PL" sz="2800" smtClean="0"/>
              <a:t>ul. Korcza i 17-go Stycznia</a:t>
            </a:r>
          </a:p>
        </p:txBody>
      </p:sp>
      <p:pic>
        <p:nvPicPr>
          <p:cNvPr id="4" name="Picture 2" descr="F:\Budynek KMP 0081.jpg"/>
          <p:cNvPicPr>
            <a:picLocks noGrp="1" noChangeAspect="1" noChangeArrowheads="1"/>
          </p:cNvPicPr>
          <p:nvPr>
            <p:ph idx="1"/>
          </p:nvPr>
        </p:nvPicPr>
        <p:blipFill>
          <a:blip r:embed="rId2" cstate="print"/>
          <a:srcRect/>
          <a:stretch>
            <a:fillRect/>
          </a:stretch>
        </p:blipFill>
        <p:spPr>
          <a:xfrm>
            <a:off x="690890" y="2321169"/>
            <a:ext cx="7909430" cy="3741796"/>
          </a:xfrm>
          <a:effectLst>
            <a:softEdge rad="12700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Piec Włoszakowice (2).JPG"/>
          <p:cNvPicPr>
            <a:picLocks noGrp="1" noChangeAspect="1"/>
          </p:cNvPicPr>
          <p:nvPr>
            <p:ph idx="1"/>
          </p:nvPr>
        </p:nvPicPr>
        <p:blipFill>
          <a:blip r:embed="rId2" cstate="print"/>
          <a:stretch>
            <a:fillRect/>
          </a:stretch>
        </p:blipFill>
        <p:spPr>
          <a:xfrm>
            <a:off x="407730" y="1420837"/>
            <a:ext cx="3657832" cy="4925353"/>
          </a:xfrm>
          <a:effectLst>
            <a:softEdge rad="127000"/>
          </a:effectLst>
        </p:spPr>
      </p:pic>
      <p:pic>
        <p:nvPicPr>
          <p:cNvPr id="5" name="Obraz 4" descr="Piec Włoszakowice.JPG"/>
          <p:cNvPicPr>
            <a:picLocks noChangeAspect="1"/>
          </p:cNvPicPr>
          <p:nvPr/>
        </p:nvPicPr>
        <p:blipFill>
          <a:blip r:embed="rId3" cstate="print"/>
          <a:stretch>
            <a:fillRect/>
          </a:stretch>
        </p:blipFill>
        <p:spPr>
          <a:xfrm>
            <a:off x="4445390" y="1390746"/>
            <a:ext cx="3756074" cy="4981920"/>
          </a:xfrm>
          <a:prstGeom prst="rect">
            <a:avLst/>
          </a:prstGeom>
          <a:effectLst>
            <a:softEdge rad="127000"/>
          </a:effectLst>
        </p:spPr>
      </p:pic>
      <p:sp>
        <p:nvSpPr>
          <p:cNvPr id="64515" name="pole tekstowe 5"/>
          <p:cNvSpPr txBox="1">
            <a:spLocks noChangeArrowheads="1"/>
          </p:cNvSpPr>
          <p:nvPr/>
        </p:nvSpPr>
        <p:spPr bwMode="auto">
          <a:xfrm>
            <a:off x="1012825" y="477838"/>
            <a:ext cx="7442200" cy="701675"/>
          </a:xfrm>
          <a:prstGeom prst="rect">
            <a:avLst/>
          </a:prstGeom>
          <a:noFill/>
          <a:ln w="9525">
            <a:noFill/>
            <a:miter lim="800000"/>
            <a:headEnd/>
            <a:tailEnd/>
          </a:ln>
        </p:spPr>
        <p:txBody>
          <a:bodyPr>
            <a:spAutoFit/>
          </a:bodyPr>
          <a:lstStyle/>
          <a:p>
            <a:pPr algn="ctr"/>
            <a:r>
              <a:rPr lang="pl-PL" sz="2000">
                <a:latin typeface="Times New Roman" pitchFamily="18" charset="0"/>
                <a:cs typeface="Times New Roman" pitchFamily="18" charset="0"/>
              </a:rPr>
              <a:t>Rewir Dzielnicowych we Włoszakowicach – wymiana pieca i ocieplenie ściany frontowej budynku</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ymbol zastępczy zawartości 2"/>
          <p:cNvSpPr>
            <a:spLocks noGrp="1"/>
          </p:cNvSpPr>
          <p:nvPr>
            <p:ph idx="1"/>
          </p:nvPr>
        </p:nvSpPr>
        <p:spPr>
          <a:xfrm>
            <a:off x="209550" y="196850"/>
            <a:ext cx="8810625" cy="6529388"/>
          </a:xfrm>
        </p:spPr>
        <p:txBody>
          <a:bodyPr/>
          <a:lstStyle/>
          <a:p>
            <a:pPr eaLnBrk="1" hangingPunct="1"/>
            <a:endParaRPr lang="pl-PL" smtClean="0"/>
          </a:p>
        </p:txBody>
      </p:sp>
      <p:pic>
        <p:nvPicPr>
          <p:cNvPr id="4" name="Obraz 3" descr="IMG_0657.JPG"/>
          <p:cNvPicPr>
            <a:picLocks noChangeAspect="1"/>
          </p:cNvPicPr>
          <p:nvPr/>
        </p:nvPicPr>
        <p:blipFill>
          <a:blip r:embed="rId2" cstate="print"/>
          <a:stretch>
            <a:fillRect/>
          </a:stretch>
        </p:blipFill>
        <p:spPr>
          <a:xfrm>
            <a:off x="418033" y="1026942"/>
            <a:ext cx="8191394" cy="4920174"/>
          </a:xfrm>
          <a:prstGeom prst="rect">
            <a:avLst/>
          </a:prstGeom>
          <a:effectLst>
            <a:softEdge rad="31750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ymbol zastępczy zawartości 2"/>
          <p:cNvSpPr>
            <a:spLocks noGrp="1"/>
          </p:cNvSpPr>
          <p:nvPr>
            <p:ph idx="1"/>
          </p:nvPr>
        </p:nvSpPr>
        <p:spPr>
          <a:xfrm>
            <a:off x="147638" y="211138"/>
            <a:ext cx="8872537" cy="6189662"/>
          </a:xfrm>
        </p:spPr>
        <p:txBody>
          <a:bodyPr/>
          <a:lstStyle/>
          <a:p>
            <a:pPr eaLnBrk="1" hangingPunct="1">
              <a:buFontTx/>
              <a:buNone/>
            </a:pPr>
            <a:r>
              <a:rPr lang="pl-PL" smtClean="0"/>
              <a:t>	Wyremontowano i zmieniono funkcjonalność części pomieszczeń na I piętrze w budynku KMP w Lesznie przy ul. 17-go Stycznia.</a:t>
            </a:r>
          </a:p>
        </p:txBody>
      </p:sp>
      <p:pic>
        <p:nvPicPr>
          <p:cNvPr id="4" name="Obraz 3" descr="IMGP6416.JPG"/>
          <p:cNvPicPr>
            <a:picLocks noChangeAspect="1"/>
          </p:cNvPicPr>
          <p:nvPr/>
        </p:nvPicPr>
        <p:blipFill>
          <a:blip r:embed="rId2" cstate="print"/>
          <a:stretch>
            <a:fillRect/>
          </a:stretch>
        </p:blipFill>
        <p:spPr>
          <a:xfrm>
            <a:off x="831557" y="1485725"/>
            <a:ext cx="7777871" cy="5189298"/>
          </a:xfrm>
          <a:prstGeom prst="rect">
            <a:avLst/>
          </a:prstGeom>
          <a:effectLst>
            <a:softEdge rad="12700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18.JPG"/>
          <p:cNvPicPr>
            <a:picLocks noGrp="1" noChangeAspect="1"/>
          </p:cNvPicPr>
          <p:nvPr>
            <p:ph idx="1"/>
          </p:nvPr>
        </p:nvPicPr>
        <p:blipFill>
          <a:blip r:embed="rId2" cstate="print">
            <a:lum bright="-19000"/>
          </a:blip>
          <a:stretch>
            <a:fillRect/>
          </a:stretch>
        </p:blipFill>
        <p:spPr>
          <a:xfrm>
            <a:off x="373376" y="379828"/>
            <a:ext cx="8128000" cy="5422900"/>
          </a:xfrm>
          <a:effectLst>
            <a:softEdge rad="1270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Powiat Leszczyński.jpg"/>
          <p:cNvPicPr>
            <a:picLocks noGrp="1" noChangeAspect="1" noChangeArrowheads="1"/>
          </p:cNvPicPr>
          <p:nvPr>
            <p:ph idx="1"/>
          </p:nvPr>
        </p:nvPicPr>
        <p:blipFill>
          <a:blip r:embed="rId2" cstate="print"/>
          <a:srcRect/>
          <a:stretch>
            <a:fillRect/>
          </a:stretch>
        </p:blipFill>
        <p:spPr>
          <a:xfrm>
            <a:off x="548640" y="554691"/>
            <a:ext cx="8117058" cy="5738399"/>
          </a:xfrm>
          <a:effectLst>
            <a:softEdge rad="112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descr="IMGP6434.JPG"/>
          <p:cNvPicPr>
            <a:picLocks noGrp="1" noChangeAspect="1"/>
          </p:cNvPicPr>
          <p:nvPr>
            <p:ph idx="1"/>
          </p:nvPr>
        </p:nvPicPr>
        <p:blipFill>
          <a:blip r:embed="rId2" cstate="print"/>
          <a:stretch>
            <a:fillRect/>
          </a:stretch>
        </p:blipFill>
        <p:spPr>
          <a:xfrm>
            <a:off x="200449" y="590843"/>
            <a:ext cx="8783728" cy="5852159"/>
          </a:xfrm>
          <a:effectLst>
            <a:softEdge rad="31750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39.JPG"/>
          <p:cNvPicPr>
            <a:picLocks noGrp="1" noChangeAspect="1"/>
          </p:cNvPicPr>
          <p:nvPr>
            <p:ph idx="1"/>
          </p:nvPr>
        </p:nvPicPr>
        <p:blipFill>
          <a:blip r:embed="rId2" cstate="print"/>
          <a:stretch>
            <a:fillRect/>
          </a:stretch>
        </p:blipFill>
        <p:spPr>
          <a:xfrm>
            <a:off x="201538" y="461541"/>
            <a:ext cx="8703311" cy="5798581"/>
          </a:xfrm>
          <a:effectLst>
            <a:softEdge rad="31750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41.JPG"/>
          <p:cNvPicPr>
            <a:picLocks noGrp="1" noChangeAspect="1"/>
          </p:cNvPicPr>
          <p:nvPr>
            <p:ph idx="1"/>
          </p:nvPr>
        </p:nvPicPr>
        <p:blipFill>
          <a:blip r:embed="rId2" cstate="print"/>
          <a:stretch>
            <a:fillRect/>
          </a:stretch>
        </p:blipFill>
        <p:spPr>
          <a:xfrm>
            <a:off x="330615" y="616286"/>
            <a:ext cx="8471050" cy="5643837"/>
          </a:xfrm>
          <a:effectLst>
            <a:softEdge rad="31750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ymbol zastępczy zawartości 2"/>
          <p:cNvSpPr>
            <a:spLocks noGrp="1"/>
          </p:cNvSpPr>
          <p:nvPr>
            <p:ph idx="1"/>
          </p:nvPr>
        </p:nvSpPr>
        <p:spPr>
          <a:xfrm>
            <a:off x="182563" y="239713"/>
            <a:ext cx="8837612" cy="6400800"/>
          </a:xfrm>
        </p:spPr>
        <p:txBody>
          <a:bodyPr/>
          <a:lstStyle/>
          <a:p>
            <a:pPr eaLnBrk="1" hangingPunct="1">
              <a:buFontTx/>
              <a:buNone/>
            </a:pPr>
            <a:r>
              <a:rPr lang="pl-PL" smtClean="0"/>
              <a:t>	Staraniem Miasta Leszna oddano do użytku wyremontowany obiekt przy ul. Kilińskiego 2 w Lesznie z przeznaczeniem na siedzibę I Rewiru Dzielnicowych. </a:t>
            </a:r>
          </a:p>
          <a:p>
            <a:pPr eaLnBrk="1" hangingPunct="1">
              <a:buFontTx/>
              <a:buNone/>
            </a:pPr>
            <a:endParaRPr lang="pl-PL" sz="2800" smtClean="0"/>
          </a:p>
          <a:p>
            <a:pPr algn="ctr" eaLnBrk="1" hangingPunct="1">
              <a:buFontTx/>
              <a:buNone/>
            </a:pPr>
            <a:r>
              <a:rPr lang="pl-PL" sz="2800" smtClean="0"/>
              <a:t>Budynek przed remontem</a:t>
            </a:r>
          </a:p>
        </p:txBody>
      </p:sp>
      <p:pic>
        <p:nvPicPr>
          <p:cNvPr id="4" name="Picture 4" descr="IMG_0035"/>
          <p:cNvPicPr>
            <a:picLocks noChangeAspect="1" noChangeArrowheads="1"/>
          </p:cNvPicPr>
          <p:nvPr/>
        </p:nvPicPr>
        <p:blipFill>
          <a:blip r:embed="rId2" cstate="print"/>
          <a:srcRect/>
          <a:stretch>
            <a:fillRect/>
          </a:stretch>
        </p:blipFill>
        <p:spPr bwMode="auto">
          <a:xfrm>
            <a:off x="703385" y="2630657"/>
            <a:ext cx="7849772" cy="3944815"/>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IMG_0037"/>
          <p:cNvPicPr>
            <a:picLocks noChangeAspect="1" noChangeArrowheads="1"/>
          </p:cNvPicPr>
          <p:nvPr/>
        </p:nvPicPr>
        <p:blipFill>
          <a:blip r:embed="rId2" cstate="print"/>
          <a:srcRect/>
          <a:stretch>
            <a:fillRect/>
          </a:stretch>
        </p:blipFill>
        <p:spPr bwMode="auto">
          <a:xfrm>
            <a:off x="508000" y="381000"/>
            <a:ext cx="8128000" cy="6096000"/>
          </a:xfrm>
          <a:prstGeom prst="rect">
            <a:avLst/>
          </a:prstGeom>
          <a:noFill/>
          <a:effectLst>
            <a:softEdge rad="317500"/>
          </a:effectLst>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161_1215\IMGP6354.JPG"/>
          <p:cNvPicPr>
            <a:picLocks noChangeAspect="1" noChangeArrowheads="1"/>
          </p:cNvPicPr>
          <p:nvPr/>
        </p:nvPicPr>
        <p:blipFill>
          <a:blip r:embed="rId2" cstate="print"/>
          <a:srcRect/>
          <a:stretch>
            <a:fillRect/>
          </a:stretch>
        </p:blipFill>
        <p:spPr bwMode="auto">
          <a:xfrm>
            <a:off x="647114" y="1083210"/>
            <a:ext cx="7779433" cy="5189822"/>
          </a:xfrm>
          <a:prstGeom prst="rect">
            <a:avLst/>
          </a:prstGeom>
          <a:noFill/>
          <a:effectLst>
            <a:softEdge rad="317500"/>
          </a:effectLst>
        </p:spPr>
      </p:pic>
      <p:sp>
        <p:nvSpPr>
          <p:cNvPr id="74754" name="pole tekstowe 2"/>
          <p:cNvSpPr txBox="1">
            <a:spLocks noChangeArrowheads="1"/>
          </p:cNvSpPr>
          <p:nvPr/>
        </p:nvSpPr>
        <p:spPr bwMode="auto">
          <a:xfrm>
            <a:off x="576263" y="196850"/>
            <a:ext cx="8018462" cy="646113"/>
          </a:xfrm>
          <a:prstGeom prst="rect">
            <a:avLst/>
          </a:prstGeom>
          <a:noFill/>
          <a:ln w="9525">
            <a:noFill/>
            <a:miter lim="800000"/>
            <a:headEnd/>
            <a:tailEnd/>
          </a:ln>
        </p:spPr>
        <p:txBody>
          <a:bodyPr>
            <a:spAutoFit/>
          </a:bodyPr>
          <a:lstStyle/>
          <a:p>
            <a:pPr algn="ctr"/>
            <a:r>
              <a:rPr lang="pl-PL" sz="3600" b="1">
                <a:latin typeface="Times New Roman" pitchFamily="18" charset="0"/>
                <a:cs typeface="Times New Roman" pitchFamily="18" charset="0"/>
              </a:rPr>
              <a:t>Budynek po remoncie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161_1215\IMGP6355.JPG"/>
          <p:cNvPicPr>
            <a:picLocks noChangeAspect="1" noChangeArrowheads="1"/>
          </p:cNvPicPr>
          <p:nvPr/>
        </p:nvPicPr>
        <p:blipFill>
          <a:blip r:embed="rId2" cstate="print"/>
          <a:srcRect/>
          <a:stretch>
            <a:fillRect/>
          </a:stretch>
        </p:blipFill>
        <p:spPr bwMode="auto">
          <a:xfrm>
            <a:off x="508000" y="717550"/>
            <a:ext cx="8128000" cy="54229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161_1215\IMGP6356.JPG"/>
          <p:cNvPicPr>
            <a:picLocks noChangeAspect="1" noChangeArrowheads="1"/>
          </p:cNvPicPr>
          <p:nvPr/>
        </p:nvPicPr>
        <p:blipFill>
          <a:blip r:embed="rId2" cstate="print"/>
          <a:srcRect/>
          <a:stretch>
            <a:fillRect/>
          </a:stretch>
        </p:blipFill>
        <p:spPr bwMode="auto">
          <a:xfrm>
            <a:off x="508000" y="717550"/>
            <a:ext cx="8391710" cy="5598844"/>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7" name="Symbol zastępczy zawartości 4"/>
          <p:cNvGraphicFramePr>
            <a:graphicFrameLocks noGrp="1"/>
          </p:cNvGraphicFramePr>
          <p:nvPr>
            <p:ph idx="1"/>
          </p:nvPr>
        </p:nvGraphicFramePr>
        <p:xfrm>
          <a:off x="736600" y="1563688"/>
          <a:ext cx="7670800" cy="4627562"/>
        </p:xfrm>
        <a:graphic>
          <a:graphicData uri="http://schemas.openxmlformats.org/presentationml/2006/ole">
            <p:oleObj spid="_x0000_s75777" r:id="rId3" imgW="7669433" imgH="4633362" progId="Excel.Chart.8">
              <p:embed/>
            </p:oleObj>
          </a:graphicData>
        </a:graphic>
      </p:graphicFrame>
      <p:sp>
        <p:nvSpPr>
          <p:cNvPr id="75778" name="Tytuł 1"/>
          <p:cNvSpPr>
            <a:spLocks noGrp="1"/>
          </p:cNvSpPr>
          <p:nvPr>
            <p:ph type="title"/>
          </p:nvPr>
        </p:nvSpPr>
        <p:spPr>
          <a:xfrm>
            <a:off x="365125" y="274638"/>
            <a:ext cx="8440738" cy="1143000"/>
          </a:xfrm>
          <a:solidFill>
            <a:srgbClr val="FFC000"/>
          </a:solidFill>
        </p:spPr>
        <p:txBody>
          <a:bodyPr/>
          <a:lstStyle/>
          <a:p>
            <a:pPr algn="ctr" eaLnBrk="1" hangingPunct="1"/>
            <a:r>
              <a:rPr lang="pl-PL" sz="3600" b="1" smtClean="0">
                <a:solidFill>
                  <a:schemeClr val="bg2"/>
                </a:solidFill>
                <a:latin typeface="Times New Roman" pitchFamily="18" charset="0"/>
                <a:cs typeface="Times New Roman" pitchFamily="18" charset="0"/>
              </a:rPr>
              <a:t>POMOC FINANSOWA</a:t>
            </a:r>
            <a:br>
              <a:rPr lang="pl-PL" sz="3600" b="1" smtClean="0">
                <a:solidFill>
                  <a:schemeClr val="bg2"/>
                </a:solidFill>
                <a:latin typeface="Times New Roman" pitchFamily="18" charset="0"/>
                <a:cs typeface="Times New Roman" pitchFamily="18" charset="0"/>
              </a:rPr>
            </a:br>
            <a:r>
              <a:rPr lang="pl-PL" sz="3600" b="1" smtClean="0">
                <a:solidFill>
                  <a:schemeClr val="bg2"/>
                </a:solidFill>
                <a:latin typeface="Times New Roman" pitchFamily="18" charset="0"/>
                <a:cs typeface="Times New Roman" pitchFamily="18" charset="0"/>
              </a:rPr>
              <a:t>242929 zł</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44.JPG"/>
          <p:cNvPicPr>
            <a:picLocks noGrp="1" noChangeAspect="1"/>
          </p:cNvPicPr>
          <p:nvPr>
            <p:ph idx="1"/>
          </p:nvPr>
        </p:nvPicPr>
        <p:blipFill>
          <a:blip r:embed="rId2" cstate="print"/>
          <a:stretch>
            <a:fillRect/>
          </a:stretch>
        </p:blipFill>
        <p:spPr>
          <a:xfrm>
            <a:off x="735652" y="1239451"/>
            <a:ext cx="7706046" cy="5133681"/>
          </a:xfrm>
          <a:effectLst>
            <a:softEdge rad="317500"/>
          </a:effectLst>
        </p:spPr>
      </p:pic>
      <p:sp>
        <p:nvSpPr>
          <p:cNvPr id="79874" name="Text Box 3"/>
          <p:cNvSpPr txBox="1">
            <a:spLocks noChangeArrowheads="1"/>
          </p:cNvSpPr>
          <p:nvPr/>
        </p:nvSpPr>
        <p:spPr bwMode="auto">
          <a:xfrm>
            <a:off x="515938" y="236538"/>
            <a:ext cx="7961312" cy="701675"/>
          </a:xfrm>
          <a:prstGeom prst="rect">
            <a:avLst/>
          </a:prstGeom>
          <a:noFill/>
          <a:ln w="9525">
            <a:noFill/>
            <a:miter lim="800000"/>
            <a:headEnd/>
            <a:tailEnd/>
          </a:ln>
        </p:spPr>
        <p:txBody>
          <a:bodyPr>
            <a:spAutoFit/>
          </a:bodyPr>
          <a:lstStyle/>
          <a:p>
            <a:pPr algn="ctr">
              <a:spcBef>
                <a:spcPct val="50000"/>
              </a:spcBef>
            </a:pPr>
            <a:r>
              <a:rPr lang="pl-PL" sz="2000"/>
              <a:t>Wyremontowano pomieszczeń dla osób zatrzymanych w budynku przy ul. Korcza w Lesznie.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ytuł 1"/>
          <p:cNvSpPr>
            <a:spLocks noGrp="1"/>
          </p:cNvSpPr>
          <p:nvPr>
            <p:ph type="title"/>
          </p:nvPr>
        </p:nvSpPr>
        <p:spPr>
          <a:xfrm>
            <a:off x="703263" y="274638"/>
            <a:ext cx="7891462" cy="1047750"/>
          </a:xfrm>
          <a:solidFill>
            <a:srgbClr val="FFC000"/>
          </a:solidFill>
        </p:spPr>
        <p:txBody>
          <a:bodyPr/>
          <a:lstStyle/>
          <a:p>
            <a:pPr algn="ctr" eaLnBrk="1" hangingPunct="1"/>
            <a:r>
              <a:rPr lang="pl-PL" sz="2800" b="1" smtClean="0">
                <a:solidFill>
                  <a:srgbClr val="002060"/>
                </a:solidFill>
                <a:latin typeface="Times New Roman" pitchFamily="18" charset="0"/>
                <a:cs typeface="Times New Roman" pitchFamily="18" charset="0"/>
              </a:rPr>
              <a:t>BEZROBOCIE</a:t>
            </a:r>
          </a:p>
        </p:txBody>
      </p:sp>
      <p:graphicFrame>
        <p:nvGraphicFramePr>
          <p:cNvPr id="30722" name="Symbol zastępczy zawartości 3"/>
          <p:cNvGraphicFramePr>
            <a:graphicFrameLocks noGrp="1"/>
          </p:cNvGraphicFramePr>
          <p:nvPr>
            <p:ph idx="1"/>
          </p:nvPr>
        </p:nvGraphicFramePr>
        <p:xfrm>
          <a:off x="652463" y="1506538"/>
          <a:ext cx="8010525" cy="4627562"/>
        </p:xfrm>
        <a:graphic>
          <a:graphicData uri="http://schemas.openxmlformats.org/presentationml/2006/ole">
            <p:oleObj spid="_x0000_s30722" r:id="rId3" imgW="8010838" imgH="4627265" progId="Excel.Chart.8">
              <p:embed/>
            </p:oleObj>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51.JPG"/>
          <p:cNvPicPr>
            <a:picLocks noGrp="1" noChangeAspect="1"/>
          </p:cNvPicPr>
          <p:nvPr>
            <p:ph idx="1"/>
          </p:nvPr>
        </p:nvPicPr>
        <p:blipFill>
          <a:blip r:embed="rId2" cstate="print"/>
          <a:stretch>
            <a:fillRect/>
          </a:stretch>
        </p:blipFill>
        <p:spPr>
          <a:xfrm>
            <a:off x="415021" y="672558"/>
            <a:ext cx="8513279" cy="5671972"/>
          </a:xfrm>
          <a:effectLst>
            <a:softEdge rad="317500"/>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46.JPG"/>
          <p:cNvPicPr>
            <a:picLocks noGrp="1" noChangeAspect="1"/>
          </p:cNvPicPr>
          <p:nvPr>
            <p:ph idx="1"/>
          </p:nvPr>
        </p:nvPicPr>
        <p:blipFill>
          <a:blip r:embed="rId2" cstate="print"/>
          <a:stretch>
            <a:fillRect/>
          </a:stretch>
        </p:blipFill>
        <p:spPr>
          <a:xfrm>
            <a:off x="358751" y="461542"/>
            <a:ext cx="8471049" cy="5643836"/>
          </a:xfrm>
          <a:effectLst>
            <a:softEdge rad="317500"/>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IMGP6455.JPG"/>
          <p:cNvPicPr>
            <a:picLocks noGrp="1" noChangeAspect="1"/>
          </p:cNvPicPr>
          <p:nvPr>
            <p:ph idx="1"/>
          </p:nvPr>
        </p:nvPicPr>
        <p:blipFill>
          <a:blip r:embed="rId2" cstate="print"/>
          <a:stretch>
            <a:fillRect/>
          </a:stretch>
        </p:blipFill>
        <p:spPr>
          <a:xfrm>
            <a:off x="4700120" y="381777"/>
            <a:ext cx="3810835" cy="5716252"/>
          </a:xfrm>
          <a:effectLst>
            <a:softEdge rad="317500"/>
          </a:effectLst>
        </p:spPr>
      </p:pic>
      <p:pic>
        <p:nvPicPr>
          <p:cNvPr id="5" name="Obraz 4" descr="IMGP6457.JPG"/>
          <p:cNvPicPr>
            <a:picLocks noChangeAspect="1"/>
          </p:cNvPicPr>
          <p:nvPr/>
        </p:nvPicPr>
        <p:blipFill>
          <a:blip r:embed="rId3" cstate="print"/>
          <a:stretch>
            <a:fillRect/>
          </a:stretch>
        </p:blipFill>
        <p:spPr>
          <a:xfrm>
            <a:off x="452513" y="393896"/>
            <a:ext cx="3676356" cy="5655212"/>
          </a:xfrm>
          <a:prstGeom prst="rect">
            <a:avLst/>
          </a:prstGeom>
          <a:effectLst>
            <a:softEdge rad="317500"/>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ymbol zastępczy zawartości 2"/>
          <p:cNvSpPr>
            <a:spLocks noGrp="1"/>
          </p:cNvSpPr>
          <p:nvPr>
            <p:ph idx="1"/>
          </p:nvPr>
        </p:nvSpPr>
        <p:spPr>
          <a:xfrm>
            <a:off x="280988" y="280988"/>
            <a:ext cx="8694737" cy="6189662"/>
          </a:xfrm>
        </p:spPr>
        <p:txBody>
          <a:bodyPr/>
          <a:lstStyle/>
          <a:p>
            <a:pPr eaLnBrk="1" hangingPunct="1">
              <a:buFontTx/>
              <a:buNone/>
            </a:pPr>
            <a:r>
              <a:rPr lang="pl-PL" smtClean="0"/>
              <a:t>	Powiat przekazał środki na zakup radiowozu dla Rewiru Dzielnicowych w Święciechowie i dofinansowanie zakupu radiowozu dla Rewiru Dzielnicowych w Lipnie oraz dwóch zestawów komputerowych itd.</a:t>
            </a:r>
          </a:p>
        </p:txBody>
      </p:sp>
      <p:pic>
        <p:nvPicPr>
          <p:cNvPr id="4" name="Picture 3" descr="G:\156_1109 Przekazanie radiowozu dla Święciechowy\IMGP6229.JPG"/>
          <p:cNvPicPr>
            <a:picLocks noChangeAspect="1" noChangeArrowheads="1"/>
          </p:cNvPicPr>
          <p:nvPr/>
        </p:nvPicPr>
        <p:blipFill>
          <a:blip r:embed="rId2" cstate="print"/>
          <a:srcRect/>
          <a:stretch>
            <a:fillRect/>
          </a:stretch>
        </p:blipFill>
        <p:spPr bwMode="auto">
          <a:xfrm>
            <a:off x="1352843" y="2155804"/>
            <a:ext cx="6707945" cy="4477553"/>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ymbol zastępczy zawartości 2"/>
          <p:cNvSpPr>
            <a:spLocks noGrp="1"/>
          </p:cNvSpPr>
          <p:nvPr>
            <p:ph idx="1"/>
          </p:nvPr>
        </p:nvSpPr>
        <p:spPr>
          <a:xfrm>
            <a:off x="254000" y="225425"/>
            <a:ext cx="8766175" cy="6343650"/>
          </a:xfrm>
        </p:spPr>
        <p:txBody>
          <a:bodyPr/>
          <a:lstStyle/>
          <a:p>
            <a:pPr algn="ctr" eaLnBrk="1" hangingPunct="1">
              <a:buFontTx/>
              <a:buNone/>
            </a:pPr>
            <a:r>
              <a:rPr lang="pl-PL" smtClean="0"/>
              <a:t>Gmina Lipno przekazała 25.000zł. Na zakup radiowozu dla Rewiru Dzielnicowych w Lipnie.</a:t>
            </a:r>
          </a:p>
        </p:txBody>
      </p:sp>
      <p:pic>
        <p:nvPicPr>
          <p:cNvPr id="5124" name="Picture 4" descr="G:\157_1110 przekazanie radiowozu dla Lipna\IMGP6267 .JPG"/>
          <p:cNvPicPr>
            <a:picLocks noChangeAspect="1" noChangeArrowheads="1"/>
          </p:cNvPicPr>
          <p:nvPr/>
        </p:nvPicPr>
        <p:blipFill>
          <a:blip r:embed="rId2" cstate="print"/>
          <a:srcRect/>
          <a:stretch>
            <a:fillRect/>
          </a:stretch>
        </p:blipFill>
        <p:spPr bwMode="auto">
          <a:xfrm>
            <a:off x="804203" y="1495499"/>
            <a:ext cx="7620000" cy="5076825"/>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5" descr="7-44372.jpg"/>
          <p:cNvPicPr>
            <a:picLocks noGrp="1" noChangeAspect="1"/>
          </p:cNvPicPr>
          <p:nvPr>
            <p:ph idx="1"/>
          </p:nvPr>
        </p:nvPicPr>
        <p:blipFill>
          <a:blip r:embed="rId2" cstate="print"/>
          <a:stretch>
            <a:fillRect/>
          </a:stretch>
        </p:blipFill>
        <p:spPr>
          <a:xfrm>
            <a:off x="1125415" y="2031866"/>
            <a:ext cx="6822831" cy="4087579"/>
          </a:xfrm>
          <a:prstGeom prst="roundRect">
            <a:avLst>
              <a:gd name="adj" fmla="val 10324"/>
            </a:avLst>
          </a:prstGeom>
          <a:effectLst>
            <a:outerShdw blurRad="152400" dist="12000" dir="900000" sy="98000" kx="110000" ky="200000" algn="tl" rotWithShape="0">
              <a:srgbClr val="000000">
                <a:alpha val="30000"/>
              </a:srgbClr>
            </a:outerShdw>
          </a:effectLst>
        </p:spPr>
      </p:pic>
      <p:sp>
        <p:nvSpPr>
          <p:cNvPr id="87042" name="pole tekstowe 5"/>
          <p:cNvSpPr txBox="1">
            <a:spLocks noChangeArrowheads="1"/>
          </p:cNvSpPr>
          <p:nvPr/>
        </p:nvSpPr>
        <p:spPr bwMode="auto">
          <a:xfrm>
            <a:off x="225425" y="633413"/>
            <a:ext cx="8736013" cy="708025"/>
          </a:xfrm>
          <a:prstGeom prst="rect">
            <a:avLst/>
          </a:prstGeom>
          <a:noFill/>
          <a:ln w="9525">
            <a:noFill/>
            <a:miter lim="800000"/>
            <a:headEnd/>
            <a:tailEnd/>
          </a:ln>
        </p:spPr>
        <p:txBody>
          <a:bodyPr>
            <a:spAutoFit/>
          </a:bodyPr>
          <a:lstStyle/>
          <a:p>
            <a:pPr algn="ctr"/>
            <a:r>
              <a:rPr lang="pl-PL" sz="2000"/>
              <a:t>Gmina Osieczna przekazała kwotę 6.000zł na dodatkowe odpłatne służby w okresie letnim na terenie gminy.</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ytuł 3"/>
          <p:cNvSpPr>
            <a:spLocks noGrp="1"/>
          </p:cNvSpPr>
          <p:nvPr>
            <p:ph type="ctrTitle"/>
          </p:nvPr>
        </p:nvSpPr>
        <p:spPr>
          <a:xfrm>
            <a:off x="455613" y="182563"/>
            <a:ext cx="8126412" cy="1787525"/>
          </a:xfrm>
        </p:spPr>
        <p:txBody>
          <a:bodyPr/>
          <a:lstStyle/>
          <a:p>
            <a:pPr algn="ctr" eaLnBrk="1" hangingPunct="1"/>
            <a:r>
              <a:rPr lang="pl-PL" sz="2400" smtClean="0"/>
              <a:t>Publikacja z 2010 roku badań na temat bezpieczeństwa</a:t>
            </a:r>
            <a:br>
              <a:rPr lang="pl-PL" sz="2400" smtClean="0"/>
            </a:br>
            <a:r>
              <a:rPr lang="pl-PL" sz="2400" smtClean="0"/>
              <a:t>Wydawnictwa Naukowego UAM </a:t>
            </a:r>
            <a:br>
              <a:rPr lang="pl-PL" sz="2400" smtClean="0"/>
            </a:br>
            <a:r>
              <a:rPr lang="pl-PL" sz="2400" smtClean="0"/>
              <a:t>z cyklu Studia nad jakością życia </a:t>
            </a:r>
            <a:br>
              <a:rPr lang="pl-PL" sz="2400" smtClean="0"/>
            </a:br>
            <a:r>
              <a:rPr lang="pl-PL" sz="2400" smtClean="0"/>
              <a:t>pt. </a:t>
            </a:r>
            <a:r>
              <a:rPr lang="pl-PL" sz="2800" smtClean="0">
                <a:solidFill>
                  <a:srgbClr val="FF0000"/>
                </a:solidFill>
              </a:rPr>
              <a:t>„Życie w Lesznie 2009” </a:t>
            </a:r>
          </a:p>
        </p:txBody>
      </p:sp>
      <p:sp>
        <p:nvSpPr>
          <p:cNvPr id="88066" name="Podtytuł 4"/>
          <p:cNvSpPr>
            <a:spLocks noGrp="1"/>
          </p:cNvSpPr>
          <p:nvPr>
            <p:ph type="subTitle" idx="1"/>
          </p:nvPr>
        </p:nvSpPr>
        <p:spPr>
          <a:xfrm>
            <a:off x="455613" y="2109788"/>
            <a:ext cx="8434387" cy="4418012"/>
          </a:xfrm>
        </p:spPr>
        <p:txBody>
          <a:bodyPr/>
          <a:lstStyle/>
          <a:p>
            <a:pPr algn="just" eaLnBrk="1" hangingPunct="1"/>
            <a:r>
              <a:rPr lang="pl-PL" smtClean="0"/>
              <a:t>Cyt. </a:t>
            </a:r>
            <a:r>
              <a:rPr lang="pl-PL" sz="3600" smtClean="0"/>
              <a:t>„… </a:t>
            </a:r>
            <a:r>
              <a:rPr lang="pl-PL" sz="3600" smtClean="0">
                <a:solidFill>
                  <a:srgbClr val="FFFF00"/>
                </a:solidFill>
              </a:rPr>
              <a:t>można powiedzieć, że w roku 2002 poziom poczucia bezpieczeństwa mieszkańców Leszna kształtował się na poziomie przeciętnym, </a:t>
            </a:r>
            <a:r>
              <a:rPr lang="pl-PL" sz="3600" smtClean="0">
                <a:solidFill>
                  <a:srgbClr val="00B050"/>
                </a:solidFill>
              </a:rPr>
              <a:t>w pomiarze z 2005 roku zanotowano wzrost do poziomu wysokiego poczucia bezpieczeństwa, </a:t>
            </a:r>
            <a:r>
              <a:rPr lang="pl-PL" sz="3600" smtClean="0">
                <a:solidFill>
                  <a:srgbClr val="FF0000"/>
                </a:solidFill>
              </a:rPr>
              <a:t>a w 2009 roku uznać można go już jako bardzo wysoki</a:t>
            </a:r>
            <a:r>
              <a:rPr lang="pl-PL" sz="3600" smtClean="0"/>
              <a:t>.”</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79413" y="323850"/>
            <a:ext cx="8412162" cy="5992813"/>
          </a:xfrm>
        </p:spPr>
        <p:txBody>
          <a:bodyPr/>
          <a:lstStyle/>
          <a:p>
            <a:pPr eaLnBrk="1" hangingPunct="1">
              <a:buFontTx/>
              <a:buNone/>
              <a:defRPr/>
            </a:pPr>
            <a:endParaRPr lang="pl-PL" sz="8000" dirty="0" smtClean="0">
              <a:solidFill>
                <a:schemeClr val="tx1">
                  <a:lumMod val="95000"/>
                </a:schemeClr>
              </a:solidFill>
              <a:latin typeface="Times New Roman" pitchFamily="18" charset="0"/>
              <a:cs typeface="Times New Roman" pitchFamily="18" charset="0"/>
            </a:endParaRPr>
          </a:p>
          <a:p>
            <a:pPr eaLnBrk="1" hangingPunct="1">
              <a:buFontTx/>
              <a:buNone/>
              <a:defRPr/>
            </a:pPr>
            <a:endParaRPr lang="pl-PL" sz="8000" dirty="0" smtClean="0">
              <a:solidFill>
                <a:schemeClr val="tx1">
                  <a:lumMod val="95000"/>
                </a:schemeClr>
              </a:solidFill>
              <a:latin typeface="Times New Roman" pitchFamily="18" charset="0"/>
              <a:cs typeface="Times New Roman" pitchFamily="18" charset="0"/>
            </a:endParaRPr>
          </a:p>
          <a:p>
            <a:pPr eaLnBrk="1" hangingPunct="1">
              <a:buFontTx/>
              <a:buNone/>
              <a:defRPr/>
            </a:pPr>
            <a:r>
              <a:rPr lang="pl-PL" sz="8000" dirty="0" smtClean="0">
                <a:solidFill>
                  <a:schemeClr val="tx1">
                    <a:lumMod val="95000"/>
                  </a:schemeClr>
                </a:solidFill>
                <a:latin typeface="Times New Roman" pitchFamily="18" charset="0"/>
                <a:cs typeface="Times New Roman" pitchFamily="18" charset="0"/>
              </a:rPr>
              <a:t>Dziękuję za uwagę</a:t>
            </a:r>
            <a:endParaRPr lang="pl-PL" sz="8000" dirty="0">
              <a:solidFill>
                <a:schemeClr val="tx1">
                  <a:lumMod val="95000"/>
                </a:schemeClr>
              </a:solidFill>
              <a:latin typeface="Times New Roman" pitchFamily="18" charset="0"/>
              <a:cs typeface="Times New Roman" pitchFamily="18" charset="0"/>
            </a:endParaRPr>
          </a:p>
        </p:txBody>
      </p:sp>
      <p:pic>
        <p:nvPicPr>
          <p:cNvPr id="89090" name="Picture 4" descr="G:\Logo.png"/>
          <p:cNvPicPr>
            <a:picLocks noChangeAspect="1" noChangeArrowheads="1"/>
          </p:cNvPicPr>
          <p:nvPr/>
        </p:nvPicPr>
        <p:blipFill>
          <a:blip r:embed="rId2"/>
          <a:srcRect/>
          <a:stretch>
            <a:fillRect/>
          </a:stretch>
        </p:blipFill>
        <p:spPr bwMode="auto">
          <a:xfrm>
            <a:off x="2765425" y="211138"/>
            <a:ext cx="3255963" cy="326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323850" y="274638"/>
            <a:ext cx="8696325" cy="1143000"/>
          </a:xfrm>
          <a:solidFill>
            <a:srgbClr val="FFC000"/>
          </a:solidFill>
        </p:spPr>
        <p:txBody>
          <a:bodyPr/>
          <a:lstStyle/>
          <a:p>
            <a:pPr algn="ctr" eaLnBrk="1" hangingPunct="1"/>
            <a:r>
              <a:rPr lang="pl-PL" sz="2800" b="1" smtClean="0">
                <a:solidFill>
                  <a:srgbClr val="002060"/>
                </a:solidFill>
                <a:latin typeface="Times New Roman" pitchFamily="18" charset="0"/>
              </a:rPr>
              <a:t>WSZCZĘTE </a:t>
            </a:r>
            <a:br>
              <a:rPr lang="pl-PL" sz="2800" b="1" smtClean="0">
                <a:solidFill>
                  <a:srgbClr val="002060"/>
                </a:solidFill>
                <a:latin typeface="Times New Roman" pitchFamily="18" charset="0"/>
              </a:rPr>
            </a:br>
            <a:r>
              <a:rPr lang="pl-PL" sz="2800" b="1" smtClean="0">
                <a:solidFill>
                  <a:srgbClr val="002060"/>
                </a:solidFill>
                <a:latin typeface="Times New Roman" pitchFamily="18" charset="0"/>
              </a:rPr>
              <a:t>POSTĘPOWANIA PRZYGOTOWAWCZE</a:t>
            </a:r>
          </a:p>
        </p:txBody>
      </p:sp>
      <p:graphicFrame>
        <p:nvGraphicFramePr>
          <p:cNvPr id="31746" name="Wykres 6"/>
          <p:cNvGraphicFramePr>
            <a:graphicFrameLocks/>
          </p:cNvGraphicFramePr>
          <p:nvPr/>
        </p:nvGraphicFramePr>
        <p:xfrm>
          <a:off x="1489075" y="1500188"/>
          <a:ext cx="6197600" cy="4165600"/>
        </p:xfrm>
        <a:graphic>
          <a:graphicData uri="http://schemas.openxmlformats.org/presentationml/2006/ole">
            <p:oleObj spid="_x0000_s31746" r:id="rId3" imgW="6200169" imgH="4163929" progId="Excel.Chart.8">
              <p:embed/>
            </p:oleObj>
          </a:graphicData>
        </a:graphic>
      </p:graphicFrame>
      <p:sp>
        <p:nvSpPr>
          <p:cNvPr id="31748" name="pole tekstowe 8"/>
          <p:cNvSpPr txBox="1">
            <a:spLocks noChangeArrowheads="1"/>
          </p:cNvSpPr>
          <p:nvPr/>
        </p:nvSpPr>
        <p:spPr bwMode="auto">
          <a:xfrm>
            <a:off x="1603375" y="5627688"/>
            <a:ext cx="6049963" cy="1230312"/>
          </a:xfrm>
          <a:prstGeom prst="rect">
            <a:avLst/>
          </a:prstGeom>
          <a:noFill/>
          <a:ln w="9525">
            <a:noFill/>
            <a:miter lim="800000"/>
            <a:headEnd/>
            <a:tailEnd/>
          </a:ln>
        </p:spPr>
        <p:txBody>
          <a:bodyPr>
            <a:spAutoFit/>
          </a:bodyPr>
          <a:lstStyle/>
          <a:p>
            <a:pPr algn="ctr"/>
            <a:r>
              <a:rPr lang="pl-PL" sz="2800" b="1"/>
              <a:t>Dynamika 93,4%</a:t>
            </a:r>
          </a:p>
          <a:p>
            <a:pPr algn="ctr"/>
            <a:r>
              <a:rPr lang="pl-PL" sz="2800" b="1"/>
              <a:t>Mniej o 136 postępowań</a:t>
            </a:r>
          </a:p>
          <a:p>
            <a:endParaRPr lang="pl-PL"/>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69" name="Symbol zastępczy zawartości 6"/>
          <p:cNvGraphicFramePr>
            <a:graphicFrameLocks noGrp="1"/>
          </p:cNvGraphicFramePr>
          <p:nvPr>
            <p:ph idx="1"/>
          </p:nvPr>
        </p:nvGraphicFramePr>
        <p:xfrm>
          <a:off x="146050" y="1549400"/>
          <a:ext cx="8739188" cy="4627563"/>
        </p:xfrm>
        <a:graphic>
          <a:graphicData uri="http://schemas.openxmlformats.org/presentationml/2006/ole">
            <p:oleObj spid="_x0000_s32769" r:id="rId3" imgW="8742422" imgH="4627265" progId="Excel.Chart.8">
              <p:embed/>
            </p:oleObj>
          </a:graphicData>
        </a:graphic>
      </p:graphicFrame>
      <p:sp>
        <p:nvSpPr>
          <p:cNvPr id="32770" name="Rectangle 2"/>
          <p:cNvSpPr>
            <a:spLocks noGrp="1" noChangeArrowheads="1"/>
          </p:cNvSpPr>
          <p:nvPr>
            <p:ph type="title"/>
          </p:nvPr>
        </p:nvSpPr>
        <p:spPr>
          <a:xfrm>
            <a:off x="196850" y="182563"/>
            <a:ext cx="8597900" cy="1125537"/>
          </a:xfrm>
          <a:solidFill>
            <a:srgbClr val="FFC000"/>
          </a:solidFill>
        </p:spPr>
        <p:txBody>
          <a:bodyPr/>
          <a:lstStyle/>
          <a:p>
            <a:pPr algn="ctr" eaLnBrk="1" hangingPunct="1"/>
            <a:r>
              <a:rPr lang="pl-PL" sz="2800" b="1" smtClean="0">
                <a:solidFill>
                  <a:srgbClr val="002060"/>
                </a:solidFill>
                <a:latin typeface="Times New Roman" pitchFamily="18" charset="0"/>
              </a:rPr>
              <a:t>PRZESTĘPSTWA   STWIERDZONE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266700" y="274638"/>
            <a:ext cx="8623300" cy="1143000"/>
          </a:xfrm>
          <a:solidFill>
            <a:srgbClr val="FFC000"/>
          </a:solidFill>
        </p:spPr>
        <p:txBody>
          <a:bodyPr/>
          <a:lstStyle/>
          <a:p>
            <a:pPr algn="ctr" eaLnBrk="1" hangingPunct="1"/>
            <a:r>
              <a:rPr lang="pl-PL" sz="2800" b="1" smtClean="0">
                <a:solidFill>
                  <a:srgbClr val="002060"/>
                </a:solidFill>
                <a:latin typeface="Times New Roman" pitchFamily="18" charset="0"/>
              </a:rPr>
              <a:t>WSKAŹNIK  WYKRYWALNOŚCI OGÓLNEJ spadek o 2,5%</a:t>
            </a:r>
          </a:p>
        </p:txBody>
      </p:sp>
      <p:graphicFrame>
        <p:nvGraphicFramePr>
          <p:cNvPr id="33794" name="Symbol zastępczy zawartości 6"/>
          <p:cNvGraphicFramePr>
            <a:graphicFrameLocks noGrp="1"/>
          </p:cNvGraphicFramePr>
          <p:nvPr>
            <p:ph idx="1"/>
          </p:nvPr>
        </p:nvGraphicFramePr>
        <p:xfrm>
          <a:off x="244475" y="1549400"/>
          <a:ext cx="8683625" cy="4627563"/>
        </p:xfrm>
        <a:graphic>
          <a:graphicData uri="http://schemas.openxmlformats.org/presentationml/2006/ole">
            <p:oleObj spid="_x0000_s33794" r:id="rId3" imgW="8681456" imgH="4627265" progId="Excel.Char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ytuł 1"/>
          <p:cNvSpPr>
            <a:spLocks noGrp="1"/>
          </p:cNvSpPr>
          <p:nvPr>
            <p:ph type="title"/>
          </p:nvPr>
        </p:nvSpPr>
        <p:spPr>
          <a:xfrm>
            <a:off x="309563" y="500063"/>
            <a:ext cx="8655050" cy="1143000"/>
          </a:xfrm>
          <a:solidFill>
            <a:srgbClr val="FFC000"/>
          </a:solidFill>
        </p:spPr>
        <p:txBody>
          <a:bodyPr/>
          <a:lstStyle/>
          <a:p>
            <a:pPr algn="ctr" eaLnBrk="1" hangingPunct="1"/>
            <a:r>
              <a:rPr lang="pl-PL" sz="5400" smtClean="0">
                <a:solidFill>
                  <a:srgbClr val="002060"/>
                </a:solidFill>
                <a:latin typeface="Times New Roman" pitchFamily="18" charset="0"/>
                <a:cs typeface="Times New Roman" pitchFamily="18" charset="0"/>
              </a:rPr>
              <a:t>Przestępczość kryminalna</a:t>
            </a:r>
          </a:p>
        </p:txBody>
      </p:sp>
      <p:pic>
        <p:nvPicPr>
          <p:cNvPr id="4" name="Symbol zastępczy zawartości 3" descr="PAA154000063.jpg"/>
          <p:cNvPicPr>
            <a:picLocks noGrp="1" noChangeAspect="1"/>
          </p:cNvPicPr>
          <p:nvPr>
            <p:ph idx="1"/>
          </p:nvPr>
        </p:nvPicPr>
        <p:blipFill>
          <a:blip r:embed="rId2" cstate="print"/>
          <a:stretch>
            <a:fillRect/>
          </a:stretch>
        </p:blipFill>
        <p:spPr>
          <a:xfrm rot="5400000">
            <a:off x="3545059" y="1942207"/>
            <a:ext cx="2756913" cy="3905627"/>
          </a:xfrm>
          <a:effectLst>
            <a:softEdge rad="317500"/>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ind_0463_slide">
  <a:themeElements>
    <a:clrScheme name="ind_0463_slide 2">
      <a:dk1>
        <a:srgbClr val="000000"/>
      </a:dk1>
      <a:lt1>
        <a:srgbClr val="FFFFFF"/>
      </a:lt1>
      <a:dk2>
        <a:srgbClr val="003399"/>
      </a:dk2>
      <a:lt2>
        <a:srgbClr val="FFFFFF"/>
      </a:lt2>
      <a:accent1>
        <a:srgbClr val="61C7F2"/>
      </a:accent1>
      <a:accent2>
        <a:srgbClr val="C4B2FF"/>
      </a:accent2>
      <a:accent3>
        <a:srgbClr val="AAADCA"/>
      </a:accent3>
      <a:accent4>
        <a:srgbClr val="DADADA"/>
      </a:accent4>
      <a:accent5>
        <a:srgbClr val="B7E0F7"/>
      </a:accent5>
      <a:accent6>
        <a:srgbClr val="B1A1E7"/>
      </a:accent6>
      <a:hlink>
        <a:srgbClr val="B2CCFF"/>
      </a:hlink>
      <a:folHlink>
        <a:srgbClr val="F7D9FF"/>
      </a:folHlink>
    </a:clrScheme>
    <a:fontScheme name="ind_0463_slide">
      <a:majorFont>
        <a:latin typeface="Arial"/>
        <a:ea typeface=""/>
        <a:cs typeface="Arial"/>
      </a:majorFont>
      <a:minorFont>
        <a:latin typeface="Arial"/>
        <a:ea typeface=""/>
        <a:cs typeface="Arial"/>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nd_0463_slide 1">
        <a:dk1>
          <a:srgbClr val="000000"/>
        </a:dk1>
        <a:lt1>
          <a:srgbClr val="FFFFFF"/>
        </a:lt1>
        <a:dk2>
          <a:srgbClr val="003399"/>
        </a:dk2>
        <a:lt2>
          <a:srgbClr val="FFFFFF"/>
        </a:lt2>
        <a:accent1>
          <a:srgbClr val="6D99F2"/>
        </a:accent1>
        <a:accent2>
          <a:srgbClr val="6FB8F7"/>
        </a:accent2>
        <a:accent3>
          <a:srgbClr val="AAADCA"/>
        </a:accent3>
        <a:accent4>
          <a:srgbClr val="DADADA"/>
        </a:accent4>
        <a:accent5>
          <a:srgbClr val="BACAF7"/>
        </a:accent5>
        <a:accent6>
          <a:srgbClr val="64A6E0"/>
        </a:accent6>
        <a:hlink>
          <a:srgbClr val="B2CCFF"/>
        </a:hlink>
        <a:folHlink>
          <a:srgbClr val="B2DBFF"/>
        </a:folHlink>
      </a:clrScheme>
      <a:clrMap bg1="dk2" tx1="lt1" bg2="dk1" tx2="lt2" accent1="accent1" accent2="accent2" accent3="accent3" accent4="accent4" accent5="accent5" accent6="accent6" hlink="hlink" folHlink="folHlink"/>
    </a:extraClrScheme>
    <a:extraClrScheme>
      <a:clrScheme name="ind_0463_slide 2">
        <a:dk1>
          <a:srgbClr val="000000"/>
        </a:dk1>
        <a:lt1>
          <a:srgbClr val="FFFFFF"/>
        </a:lt1>
        <a:dk2>
          <a:srgbClr val="003399"/>
        </a:dk2>
        <a:lt2>
          <a:srgbClr val="FFFFFF"/>
        </a:lt2>
        <a:accent1>
          <a:srgbClr val="61C7F2"/>
        </a:accent1>
        <a:accent2>
          <a:srgbClr val="C4B2FF"/>
        </a:accent2>
        <a:accent3>
          <a:srgbClr val="AAADCA"/>
        </a:accent3>
        <a:accent4>
          <a:srgbClr val="DADADA"/>
        </a:accent4>
        <a:accent5>
          <a:srgbClr val="B7E0F7"/>
        </a:accent5>
        <a:accent6>
          <a:srgbClr val="B1A1E7"/>
        </a:accent6>
        <a:hlink>
          <a:srgbClr val="B2CCFF"/>
        </a:hlink>
        <a:folHlink>
          <a:srgbClr val="F7D9FF"/>
        </a:folHlink>
      </a:clrScheme>
      <a:clrMap bg1="dk2" tx1="lt1" bg2="dk1" tx2="lt2" accent1="accent1" accent2="accent2" accent3="accent3" accent4="accent4" accent5="accent5" accent6="accent6" hlink="hlink" folHlink="folHlink"/>
    </a:extraClrScheme>
    <a:extraClrScheme>
      <a:clrScheme name="ind_0463_slide 3">
        <a:dk1>
          <a:srgbClr val="000000"/>
        </a:dk1>
        <a:lt1>
          <a:srgbClr val="FFFFFF"/>
        </a:lt1>
        <a:dk2>
          <a:srgbClr val="003399"/>
        </a:dk2>
        <a:lt2>
          <a:srgbClr val="FFFFFF"/>
        </a:lt2>
        <a:accent1>
          <a:srgbClr val="F2AE79"/>
        </a:accent1>
        <a:accent2>
          <a:srgbClr val="8CB2FF"/>
        </a:accent2>
        <a:accent3>
          <a:srgbClr val="AAADCA"/>
        </a:accent3>
        <a:accent4>
          <a:srgbClr val="DADADA"/>
        </a:accent4>
        <a:accent5>
          <a:srgbClr val="F7D3BE"/>
        </a:accent5>
        <a:accent6>
          <a:srgbClr val="7EA1E7"/>
        </a:accent6>
        <a:hlink>
          <a:srgbClr val="FFCFCC"/>
        </a:hlink>
        <a:folHlink>
          <a:srgbClr val="F7E9A1"/>
        </a:folHlink>
      </a:clrScheme>
      <a:clrMap bg1="dk2" tx1="lt1" bg2="dk1" tx2="lt2" accent1="accent1" accent2="accent2" accent3="accent3" accent4="accent4" accent5="accent5" accent6="accent6" hlink="hlink" folHlink="folHlink"/>
    </a:extraClrScheme>
    <a:extraClrScheme>
      <a:clrScheme name="ind_0463_slide 4">
        <a:dk1>
          <a:srgbClr val="000000"/>
        </a:dk1>
        <a:lt1>
          <a:srgbClr val="FFFFFF"/>
        </a:lt1>
        <a:dk2>
          <a:srgbClr val="003399"/>
        </a:dk2>
        <a:lt2>
          <a:srgbClr val="FFFFFF"/>
        </a:lt2>
        <a:accent1>
          <a:srgbClr val="B5DE6F"/>
        </a:accent1>
        <a:accent2>
          <a:srgbClr val="E6CF5C"/>
        </a:accent2>
        <a:accent3>
          <a:srgbClr val="AAADCA"/>
        </a:accent3>
        <a:accent4>
          <a:srgbClr val="DADADA"/>
        </a:accent4>
        <a:accent5>
          <a:srgbClr val="D7ECBB"/>
        </a:accent5>
        <a:accent6>
          <a:srgbClr val="D0BB53"/>
        </a:accent6>
        <a:hlink>
          <a:srgbClr val="FFD9EB"/>
        </a:hlink>
        <a:folHlink>
          <a:srgbClr val="B2CCFF"/>
        </a:folHlink>
      </a:clrScheme>
      <a:clrMap bg1="dk2" tx1="lt1" bg2="dk1" tx2="lt2" accent1="accent1" accent2="accent2" accent3="accent3" accent4="accent4" accent5="accent5" accent6="accent6" hlink="hlink" folHlink="folHlink"/>
    </a:extraClrScheme>
    <a:extraClrScheme>
      <a:clrScheme name="ind_0463_slide 5">
        <a:dk1>
          <a:srgbClr val="000000"/>
        </a:dk1>
        <a:lt1>
          <a:srgbClr val="FFFFFF"/>
        </a:lt1>
        <a:dk2>
          <a:srgbClr val="000000"/>
        </a:dk2>
        <a:lt2>
          <a:srgbClr val="B2B2B2"/>
        </a:lt2>
        <a:accent1>
          <a:srgbClr val="6D99F2"/>
        </a:accent1>
        <a:accent2>
          <a:srgbClr val="6FB8F7"/>
        </a:accent2>
        <a:accent3>
          <a:srgbClr val="FFFFFF"/>
        </a:accent3>
        <a:accent4>
          <a:srgbClr val="000000"/>
        </a:accent4>
        <a:accent5>
          <a:srgbClr val="BACAF7"/>
        </a:accent5>
        <a:accent6>
          <a:srgbClr val="64A6E0"/>
        </a:accent6>
        <a:hlink>
          <a:srgbClr val="B2CCFF"/>
        </a:hlink>
        <a:folHlink>
          <a:srgbClr val="B2DBFF"/>
        </a:folHlink>
      </a:clrScheme>
      <a:clrMap bg1="lt1" tx1="dk1" bg2="lt2" tx2="dk2" accent1="accent1" accent2="accent2" accent3="accent3" accent4="accent4" accent5="accent5" accent6="accent6" hlink="hlink" folHlink="folHlink"/>
    </a:extraClrScheme>
    <a:extraClrScheme>
      <a:clrScheme name="ind_0463_slide 6">
        <a:dk1>
          <a:srgbClr val="000000"/>
        </a:dk1>
        <a:lt1>
          <a:srgbClr val="FFFFFF"/>
        </a:lt1>
        <a:dk2>
          <a:srgbClr val="000000"/>
        </a:dk2>
        <a:lt2>
          <a:srgbClr val="B2B2B2"/>
        </a:lt2>
        <a:accent1>
          <a:srgbClr val="61C7F2"/>
        </a:accent1>
        <a:accent2>
          <a:srgbClr val="C4B2FF"/>
        </a:accent2>
        <a:accent3>
          <a:srgbClr val="FFFFFF"/>
        </a:accent3>
        <a:accent4>
          <a:srgbClr val="000000"/>
        </a:accent4>
        <a:accent5>
          <a:srgbClr val="B7E0F7"/>
        </a:accent5>
        <a:accent6>
          <a:srgbClr val="B1A1E7"/>
        </a:accent6>
        <a:hlink>
          <a:srgbClr val="B2CCFF"/>
        </a:hlink>
        <a:folHlink>
          <a:srgbClr val="F7D9FF"/>
        </a:folHlink>
      </a:clrScheme>
      <a:clrMap bg1="lt1" tx1="dk1" bg2="lt2" tx2="dk2" accent1="accent1" accent2="accent2" accent3="accent3" accent4="accent4" accent5="accent5" accent6="accent6" hlink="hlink" folHlink="folHlink"/>
    </a:extraClrScheme>
    <a:extraClrScheme>
      <a:clrScheme name="ind_0463_slide 7">
        <a:dk1>
          <a:srgbClr val="000000"/>
        </a:dk1>
        <a:lt1>
          <a:srgbClr val="FFFFFF"/>
        </a:lt1>
        <a:dk2>
          <a:srgbClr val="000000"/>
        </a:dk2>
        <a:lt2>
          <a:srgbClr val="B2B2B2"/>
        </a:lt2>
        <a:accent1>
          <a:srgbClr val="F2AE79"/>
        </a:accent1>
        <a:accent2>
          <a:srgbClr val="8CB2FF"/>
        </a:accent2>
        <a:accent3>
          <a:srgbClr val="FFFFFF"/>
        </a:accent3>
        <a:accent4>
          <a:srgbClr val="000000"/>
        </a:accent4>
        <a:accent5>
          <a:srgbClr val="F7D3BE"/>
        </a:accent5>
        <a:accent6>
          <a:srgbClr val="7EA1E7"/>
        </a:accent6>
        <a:hlink>
          <a:srgbClr val="FFCFCC"/>
        </a:hlink>
        <a:folHlink>
          <a:srgbClr val="F7E9A1"/>
        </a:folHlink>
      </a:clrScheme>
      <a:clrMap bg1="lt1" tx1="dk1" bg2="lt2" tx2="dk2" accent1="accent1" accent2="accent2" accent3="accent3" accent4="accent4" accent5="accent5" accent6="accent6" hlink="hlink" folHlink="folHlink"/>
    </a:extraClrScheme>
    <a:extraClrScheme>
      <a:clrScheme name="ind_0463_slide 8">
        <a:dk1>
          <a:srgbClr val="000000"/>
        </a:dk1>
        <a:lt1>
          <a:srgbClr val="FFFFFF"/>
        </a:lt1>
        <a:dk2>
          <a:srgbClr val="000000"/>
        </a:dk2>
        <a:lt2>
          <a:srgbClr val="B2B2B2"/>
        </a:lt2>
        <a:accent1>
          <a:srgbClr val="B5DE6F"/>
        </a:accent1>
        <a:accent2>
          <a:srgbClr val="E6CF5C"/>
        </a:accent2>
        <a:accent3>
          <a:srgbClr val="FFFFFF"/>
        </a:accent3>
        <a:accent4>
          <a:srgbClr val="000000"/>
        </a:accent4>
        <a:accent5>
          <a:srgbClr val="D7ECBB"/>
        </a:accent5>
        <a:accent6>
          <a:srgbClr val="D0BB53"/>
        </a:accent6>
        <a:hlink>
          <a:srgbClr val="FFD9EB"/>
        </a:hlink>
        <a:folHlink>
          <a:srgbClr val="B2CC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3399"/>
      </a:dk2>
      <a:lt2>
        <a:srgbClr val="FFFFFF"/>
      </a:lt2>
      <a:accent1>
        <a:srgbClr val="61C7F2"/>
      </a:accent1>
      <a:accent2>
        <a:srgbClr val="C4B2FF"/>
      </a:accent2>
      <a:accent3>
        <a:srgbClr val="AAADCA"/>
      </a:accent3>
      <a:accent4>
        <a:srgbClr val="DADADA"/>
      </a:accent4>
      <a:accent5>
        <a:srgbClr val="B7E0F7"/>
      </a:accent5>
      <a:accent6>
        <a:srgbClr val="B1A1E7"/>
      </a:accent6>
      <a:hlink>
        <a:srgbClr val="B2CCFF"/>
      </a:hlink>
      <a:folHlink>
        <a:srgbClr val="F7D9FF"/>
      </a:folHlink>
    </a:clrScheme>
    <a:fontScheme name="1_Default Design">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3399"/>
        </a:dk2>
        <a:lt2>
          <a:srgbClr val="FFFFFF"/>
        </a:lt2>
        <a:accent1>
          <a:srgbClr val="6D99F2"/>
        </a:accent1>
        <a:accent2>
          <a:srgbClr val="6FB8F7"/>
        </a:accent2>
        <a:accent3>
          <a:srgbClr val="AAADCA"/>
        </a:accent3>
        <a:accent4>
          <a:srgbClr val="DADADA"/>
        </a:accent4>
        <a:accent5>
          <a:srgbClr val="BACAF7"/>
        </a:accent5>
        <a:accent6>
          <a:srgbClr val="64A6E0"/>
        </a:accent6>
        <a:hlink>
          <a:srgbClr val="B2CCFF"/>
        </a:hlink>
        <a:folHlink>
          <a:srgbClr val="B2DBFF"/>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3399"/>
        </a:dk2>
        <a:lt2>
          <a:srgbClr val="FFFFFF"/>
        </a:lt2>
        <a:accent1>
          <a:srgbClr val="61C7F2"/>
        </a:accent1>
        <a:accent2>
          <a:srgbClr val="C4B2FF"/>
        </a:accent2>
        <a:accent3>
          <a:srgbClr val="AAADCA"/>
        </a:accent3>
        <a:accent4>
          <a:srgbClr val="DADADA"/>
        </a:accent4>
        <a:accent5>
          <a:srgbClr val="B7E0F7"/>
        </a:accent5>
        <a:accent6>
          <a:srgbClr val="B1A1E7"/>
        </a:accent6>
        <a:hlink>
          <a:srgbClr val="B2CCFF"/>
        </a:hlink>
        <a:folHlink>
          <a:srgbClr val="F7D9FF"/>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FF"/>
        </a:lt1>
        <a:dk2>
          <a:srgbClr val="003399"/>
        </a:dk2>
        <a:lt2>
          <a:srgbClr val="FFFFFF"/>
        </a:lt2>
        <a:accent1>
          <a:srgbClr val="F2AE79"/>
        </a:accent1>
        <a:accent2>
          <a:srgbClr val="8CB2FF"/>
        </a:accent2>
        <a:accent3>
          <a:srgbClr val="AAADCA"/>
        </a:accent3>
        <a:accent4>
          <a:srgbClr val="DADADA"/>
        </a:accent4>
        <a:accent5>
          <a:srgbClr val="F7D3BE"/>
        </a:accent5>
        <a:accent6>
          <a:srgbClr val="7EA1E7"/>
        </a:accent6>
        <a:hlink>
          <a:srgbClr val="FFCFCC"/>
        </a:hlink>
        <a:folHlink>
          <a:srgbClr val="F7E9A1"/>
        </a:folHlink>
      </a:clrScheme>
      <a:clrMap bg1="dk2" tx1="lt1" bg2="dk1" tx2="lt2" accent1="accent1" accent2="accent2" accent3="accent3" accent4="accent4" accent5="accent5" accent6="accent6" hlink="hlink" folHlink="folHlink"/>
    </a:extraClrScheme>
    <a:extraClrScheme>
      <a:clrScheme name="1_Default Design 4">
        <a:dk1>
          <a:srgbClr val="000000"/>
        </a:dk1>
        <a:lt1>
          <a:srgbClr val="FFFFFF"/>
        </a:lt1>
        <a:dk2>
          <a:srgbClr val="003399"/>
        </a:dk2>
        <a:lt2>
          <a:srgbClr val="FFFFFF"/>
        </a:lt2>
        <a:accent1>
          <a:srgbClr val="B5DE6F"/>
        </a:accent1>
        <a:accent2>
          <a:srgbClr val="E6CF5C"/>
        </a:accent2>
        <a:accent3>
          <a:srgbClr val="AAADCA"/>
        </a:accent3>
        <a:accent4>
          <a:srgbClr val="DADADA"/>
        </a:accent4>
        <a:accent5>
          <a:srgbClr val="D7ECBB"/>
        </a:accent5>
        <a:accent6>
          <a:srgbClr val="D0BB53"/>
        </a:accent6>
        <a:hlink>
          <a:srgbClr val="FFD9EB"/>
        </a:hlink>
        <a:folHlink>
          <a:srgbClr val="B2CCFF"/>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6D99F2"/>
        </a:accent1>
        <a:accent2>
          <a:srgbClr val="6FB8F7"/>
        </a:accent2>
        <a:accent3>
          <a:srgbClr val="FFFFFF"/>
        </a:accent3>
        <a:accent4>
          <a:srgbClr val="000000"/>
        </a:accent4>
        <a:accent5>
          <a:srgbClr val="BACAF7"/>
        </a:accent5>
        <a:accent6>
          <a:srgbClr val="64A6E0"/>
        </a:accent6>
        <a:hlink>
          <a:srgbClr val="B2CCFF"/>
        </a:hlink>
        <a:folHlink>
          <a:srgbClr val="B2DBF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61C7F2"/>
        </a:accent1>
        <a:accent2>
          <a:srgbClr val="C4B2FF"/>
        </a:accent2>
        <a:accent3>
          <a:srgbClr val="FFFFFF"/>
        </a:accent3>
        <a:accent4>
          <a:srgbClr val="000000"/>
        </a:accent4>
        <a:accent5>
          <a:srgbClr val="B7E0F7"/>
        </a:accent5>
        <a:accent6>
          <a:srgbClr val="B1A1E7"/>
        </a:accent6>
        <a:hlink>
          <a:srgbClr val="B2CCFF"/>
        </a:hlink>
        <a:folHlink>
          <a:srgbClr val="F7D9FF"/>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F2AE79"/>
        </a:accent1>
        <a:accent2>
          <a:srgbClr val="8CB2FF"/>
        </a:accent2>
        <a:accent3>
          <a:srgbClr val="FFFFFF"/>
        </a:accent3>
        <a:accent4>
          <a:srgbClr val="000000"/>
        </a:accent4>
        <a:accent5>
          <a:srgbClr val="F7D3BE"/>
        </a:accent5>
        <a:accent6>
          <a:srgbClr val="7EA1E7"/>
        </a:accent6>
        <a:hlink>
          <a:srgbClr val="FFCFCC"/>
        </a:hlink>
        <a:folHlink>
          <a:srgbClr val="F7E9A1"/>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B5DE6F"/>
        </a:accent1>
        <a:accent2>
          <a:srgbClr val="E6CF5C"/>
        </a:accent2>
        <a:accent3>
          <a:srgbClr val="FFFFFF"/>
        </a:accent3>
        <a:accent4>
          <a:srgbClr val="000000"/>
        </a:accent4>
        <a:accent5>
          <a:srgbClr val="D7ECBB"/>
        </a:accent5>
        <a:accent6>
          <a:srgbClr val="D0BB53"/>
        </a:accent6>
        <a:hlink>
          <a:srgbClr val="FFD9EB"/>
        </a:hlink>
        <a:folHlink>
          <a:srgbClr val="B2CC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ind_0463_slide</Template>
  <TotalTime>846</TotalTime>
  <Words>663</Words>
  <Application>Microsoft Office PowerPoint</Application>
  <PresentationFormat>On-screen Show (4:3)</PresentationFormat>
  <Paragraphs>60</Paragraphs>
  <Slides>57</Slides>
  <Notes>1</Notes>
  <HiddenSlides>0</HiddenSlides>
  <MMClips>0</MMClips>
  <ScaleCrop>false</ScaleCrop>
  <HeadingPairs>
    <vt:vector size="8" baseType="variant">
      <vt:variant>
        <vt:lpstr>Używane czcionki</vt:lpstr>
      </vt:variant>
      <vt:variant>
        <vt:i4>2</vt:i4>
      </vt:variant>
      <vt:variant>
        <vt:lpstr>Szablon projektu</vt:lpstr>
      </vt:variant>
      <vt:variant>
        <vt:i4>4</vt:i4>
      </vt:variant>
      <vt:variant>
        <vt:lpstr>Osadzone serwery OLE</vt:lpstr>
      </vt:variant>
      <vt:variant>
        <vt:i4>2</vt:i4>
      </vt:variant>
      <vt:variant>
        <vt:lpstr>Tytuły slajdów</vt:lpstr>
      </vt:variant>
      <vt:variant>
        <vt:i4>57</vt:i4>
      </vt:variant>
    </vt:vector>
  </HeadingPairs>
  <TitlesOfParts>
    <vt:vector size="65" baseType="lpstr">
      <vt:lpstr>Arial</vt:lpstr>
      <vt:lpstr>Times New Roman</vt:lpstr>
      <vt:lpstr>ind_0463_slide</vt:lpstr>
      <vt:lpstr>1_Default Design</vt:lpstr>
      <vt:lpstr>ind_0463_slide</vt:lpstr>
      <vt:lpstr>1_Default Design</vt:lpstr>
      <vt:lpstr>Wykres programu Microsoft Excel</vt:lpstr>
      <vt:lpstr>Wykres</vt:lpstr>
      <vt:lpstr>Odprawa Roczna Komenda Miejska Policji  w Lesznie 02 luty 2011 r.</vt:lpstr>
      <vt:lpstr>Slajd 2</vt:lpstr>
      <vt:lpstr>Z roku na rok przybywa nam około tysiąca mieszkańców i to głównie na terenie powiatu ziemskiego. Natomiast stan zatrudnienia w jednostce maleje, bowiem na początku roku wynosił  230 policjantów i dalej w ciągu roku systematycznie malał do 220 policjantów na koniec roku. Przelicznik mieszkańców na jednego policjanta wzrósł z 503 na 530 mieszkańców. </vt:lpstr>
      <vt:lpstr>Slajd 4</vt:lpstr>
      <vt:lpstr>BEZROBOCIE</vt:lpstr>
      <vt:lpstr>WSZCZĘTE  POSTĘPOWANIA PRZYGOTOWAWCZE</vt:lpstr>
      <vt:lpstr>PRZESTĘPSTWA   STWIERDZONE</vt:lpstr>
      <vt:lpstr>WSKAŹNIK  WYKRYWALNOŚCI OGÓLNEJ spadek o 2,5%</vt:lpstr>
      <vt:lpstr>Przestępczość kryminalna</vt:lpstr>
      <vt:lpstr>WSZCZĘTE  POSTĘPOWANIA PRZYGOTOWAWCZE O CHARAKTERZE KRYMINALNYM</vt:lpstr>
      <vt:lpstr>PRZESTĘPSTWA KRYMINALNE  STWIERDZONE</vt:lpstr>
      <vt:lpstr>WYKRYWALNOŚĆ PRZESTĘPSTW  KRYMINALNYCH</vt:lpstr>
      <vt:lpstr>PRZESTĘPCZOŚĆ  GOSPODARCZA</vt:lpstr>
      <vt:lpstr>WSZCZĘTE  POSTĘPOWANIA PRZYGOTOWAWCZE O CHARAKTERZE GOSPODARCZYM</vt:lpstr>
      <vt:lpstr>PRZESTĘPSTWA  GOSPODARCZE  STWIERDZONE</vt:lpstr>
      <vt:lpstr>WYKRYWALNOŚĆ PRZESTĘPSTW  GOSPODARCZYCH</vt:lpstr>
      <vt:lpstr>WSPÓŁCZYNNIK ZAGROŻENIA PRZESTĘPCZOŚCIĄ NA 10 TYŚ. MIESZKAŃCÓW</vt:lpstr>
      <vt:lpstr>WSPÓŁCZYNNIK ZAGROŻENIA PRZESTĘPCZOŚCIĄ KRYMINALNĄ NA 10 TYŚ. MIESZKAŃCÓW</vt:lpstr>
      <vt:lpstr>WSPÓŁCZYNNIK ZAGROŻENIA PRZESTĘPCZOŚCIĄ GOSPODARCZĄ NA 10 TYŚ. MIESZKAŃCÓW</vt:lpstr>
      <vt:lpstr>Slajd 20</vt:lpstr>
      <vt:lpstr>Alkohol a kierujący</vt:lpstr>
      <vt:lpstr>Logistyka i służby wspomagające</vt:lpstr>
      <vt:lpstr>W zakresie remontowo konserwacyjnym</vt:lpstr>
      <vt:lpstr>Z trzech pomieszczeń Komendy Miejskiej Policji w Lesznie powstała salka konferencyjna</vt:lpstr>
      <vt:lpstr>Przed remontem</vt:lpstr>
      <vt:lpstr>Po remoncie</vt:lpstr>
      <vt:lpstr>Slajd 27</vt:lpstr>
      <vt:lpstr>Wyremontowano i zmodernizowano 2 biura dla potrzeb Sekcji Wykroczeń</vt:lpstr>
      <vt:lpstr>Slajd 29</vt:lpstr>
      <vt:lpstr>Slajd 30</vt:lpstr>
      <vt:lpstr>Przeprowadzono gruntowy remont pomieszczeń biurowych, socjalnego i sanitarnego II Rewiru Dzielnicowych</vt:lpstr>
      <vt:lpstr>Slajd 32</vt:lpstr>
      <vt:lpstr>Slajd 33</vt:lpstr>
      <vt:lpstr>Slajd 34</vt:lpstr>
      <vt:lpstr>Naprawa dachów budynków przy  ul. Korcza i 17-go Stycznia</vt:lpstr>
      <vt:lpstr>Slajd 36</vt:lpstr>
      <vt:lpstr>Slajd 37</vt:lpstr>
      <vt:lpstr>Slajd 38</vt:lpstr>
      <vt:lpstr>Slajd 39</vt:lpstr>
      <vt:lpstr>Slajd 40</vt:lpstr>
      <vt:lpstr>Slajd 41</vt:lpstr>
      <vt:lpstr>Slajd 42</vt:lpstr>
      <vt:lpstr>Slajd 43</vt:lpstr>
      <vt:lpstr>Slajd 44</vt:lpstr>
      <vt:lpstr>Slajd 45</vt:lpstr>
      <vt:lpstr>Slajd 46</vt:lpstr>
      <vt:lpstr>Slajd 47</vt:lpstr>
      <vt:lpstr>POMOC FINANSOWA 242929 zł</vt:lpstr>
      <vt:lpstr>Slajd 49</vt:lpstr>
      <vt:lpstr>Slajd 50</vt:lpstr>
      <vt:lpstr>Slajd 51</vt:lpstr>
      <vt:lpstr>Slajd 52</vt:lpstr>
      <vt:lpstr>Slajd 53</vt:lpstr>
      <vt:lpstr>Slajd 54</vt:lpstr>
      <vt:lpstr>Slajd 55</vt:lpstr>
      <vt:lpstr>Publikacja z 2010 roku badań na temat bezpieczeństwa Wydawnictwa Naukowego UAM  z cyklu Studia nad jakością życia  pt. „Życie w Lesznie 2009” </vt:lpstr>
      <vt:lpstr>Slajd 57</vt:lpstr>
    </vt:vector>
  </TitlesOfParts>
  <Company>KMP Leszno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rzecznik</dc:creator>
  <cp:lastModifiedBy>rzecznik</cp:lastModifiedBy>
  <cp:revision>103</cp:revision>
  <dcterms:created xsi:type="dcterms:W3CDTF">2011-01-31T10:40:55Z</dcterms:created>
  <dcterms:modified xsi:type="dcterms:W3CDTF">2011-02-03T14:26:56Z</dcterms:modified>
</cp:coreProperties>
</file>